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6" r:id="rId19"/>
    <p:sldId id="277" r:id="rId20"/>
    <p:sldId id="274" r:id="rId21"/>
    <p:sldId id="279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7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384" autoAdjust="0"/>
  </p:normalViewPr>
  <p:slideViewPr>
    <p:cSldViewPr snapToGrid="0">
      <p:cViewPr varScale="1">
        <p:scale>
          <a:sx n="74" d="100"/>
          <a:sy n="74" d="100"/>
        </p:scale>
        <p:origin x="552" y="60"/>
      </p:cViewPr>
      <p:guideLst/>
    </p:cSldViewPr>
  </p:slideViewPr>
  <p:outlineViewPr>
    <p:cViewPr>
      <p:scale>
        <a:sx n="33" d="100"/>
        <a:sy n="33" d="100"/>
      </p:scale>
      <p:origin x="0" y="-14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890" y="-7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38BABA7-BE9B-4DE2-A46A-538C5D28BF81}" type="datetimeFigureOut">
              <a:rPr lang="en-US" smtClean="0"/>
              <a:pPr/>
              <a:t>3/26/2018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4B2C1A1C-287E-4972-BC48-E104EE0961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32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lang="en-US" sz="1200" kern="1200" dirty="0" smtClean="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C1A1C-287E-4972-BC48-E104EE0961E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17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C1A1C-287E-4972-BC48-E104EE0961E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510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C1A1C-287E-4972-BC48-E104EE0961E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576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C1A1C-287E-4972-BC48-E104EE0961E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483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C1A1C-287E-4972-BC48-E104EE0961E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90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C1A1C-287E-4972-BC48-E104EE0961E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459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C1A1C-287E-4972-BC48-E104EE0961E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338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8C84C-6B91-4C3C-ABFD-E4E3B2DDC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41A561-1104-4545-9F01-0D7FF42F3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omic Sans MS" panose="030F0702030302020204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9D36B-E12A-436B-88C0-7E3AA95CF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>
                <a:latin typeface="Comic Sans MS" panose="030F0702030302020204" pitchFamily="66" charset="0"/>
              </a:defRPr>
            </a:lvl1pPr>
          </a:lstStyle>
          <a:p>
            <a:fld id="{08A3A6CF-867B-48EF-9BE4-6002DE7EF737}" type="datetime1">
              <a:rPr lang="en-US" smtClean="0"/>
              <a:t>3/26/2018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82F1C-2FBC-45B3-92B6-C11695C10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sz="2000" kern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1D529-D7DF-415E-8676-E0B34679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sz="2000" kern="1200" smtClean="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</a:lstStyle>
          <a:p>
            <a:fld id="{A507CBB7-9A8F-4D93-A81E-FAB40E8477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887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6E45D-248D-43FB-898C-CEFB5E9BE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585ADE-A6B3-411E-8DE3-753CCF5A5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F7A58-CE48-4E0E-8A52-DFDD95402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065F-07FF-405D-A137-4356E191B9B1}" type="datetime1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90635-54A4-446D-8B7E-D5C1B5DA5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6AADD-D418-4C89-A153-E2A17547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CBB7-9A8F-4D93-A81E-FAB40E84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18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E46792-159C-472E-A2BD-A9F760853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B55E3-BE6F-4666-8717-B5AB0FD5A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645E7-375A-492D-9780-D0F1873FF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69D8-89B6-4122-9701-570B5CFF57A5}" type="datetime1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64A3C-ED0A-4E05-9F2F-0764B148A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EA65F-6A7C-4ED1-A871-4A225976B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CBB7-9A8F-4D93-A81E-FAB40E84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4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44320-3A41-4B7F-A250-DD45D50C9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894AF-489A-4EC3-9E94-4C6610D37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739A2-3B76-48A3-B61D-7F2E0E9D8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2F417-E707-49BE-A53A-C2673B8789AD}" type="datetime1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AF84E-D1F8-4139-9DBB-55BC19580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49A9E-D44A-49BE-8B97-E34B047C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CBB7-9A8F-4D93-A81E-FAB40E84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3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9F73B-5691-4723-BDE4-C81DB48C7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5DB64-5E0A-46D4-9238-7868092A3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AEC99-D81E-4A2C-AE68-0FD1BFB25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602B-A199-4C55-894F-D9F0BD599011}" type="datetime1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65ED8-CC96-4434-80F2-868AF4645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5DAE8-C112-4A7B-AB39-A69287B41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CBB7-9A8F-4D93-A81E-FAB40E84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98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79999-E641-4416-8A0D-7BD79DAE4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0F0B7-2B7C-46DA-97DA-528111C4C1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D6A8BB-D356-46E2-BC8E-6E1E4D213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446C50-95ED-46AA-B372-2F32B4E43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DB0B-516E-4B85-97FD-EB19440F3080}" type="datetime1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0600A-DB2A-47B5-A529-8301DA56C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411DB-9158-4E1B-B037-B066B127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CBB7-9A8F-4D93-A81E-FAB40E84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2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588FB-0893-4A7D-A9F4-251A4E7F4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A8B9B-6FFE-45C1-B11F-FF4D28183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EB1CF-CFC0-4C62-BD40-6CE4926B3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8A57BE-CF9D-4C5F-B5CF-337AC8911A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C17678-CE02-4278-9ABD-56102C887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B7F15A-8B72-4B51-A303-021FBEE7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7880-9F9D-4544-A1AE-57E21D24C9BB}" type="datetime1">
              <a:rPr lang="en-US" smtClean="0"/>
              <a:t>3/26/2018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C872B8-AB4A-49BC-9349-FEC7EDBB4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1F71F6-287B-4718-AE45-381860B8A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CBB7-9A8F-4D93-A81E-FAB40E84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9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3E8E0-CCCC-48BD-B070-EB8263AD9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99EF61-E529-422F-AFB9-4FED85E15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B564-0D99-4CFF-A983-D6635EB7F792}" type="datetime1">
              <a:rPr lang="en-US" smtClean="0"/>
              <a:t>3/26/2018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180AC1-B774-4FBA-9EE6-1A125471B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EFDFFC-232D-4DF9-867E-672E65415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CBB7-9A8F-4D93-A81E-FAB40E84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8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CDECC-0826-4CDB-94C6-C9E9BDD82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F9E6-71D2-462F-BF31-1CD7E31653FB}" type="datetime1">
              <a:rPr lang="en-US" smtClean="0"/>
              <a:t>3/26/2018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75D6FA-3C48-48C0-8A44-A716A706B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EB440-9C84-482A-BB09-EFB78F42C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CBB7-9A8F-4D93-A81E-FAB40E84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0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0E233-EACD-4A78-A080-BD9DD0134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34134-D8A2-450C-84D2-7605C36C9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B6DC30-5FB9-429A-8786-96971DE1E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36413-CF60-43CE-AC91-4783B9999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76CF-D954-4D41-8E5F-BE67511C254D}" type="datetime1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0D550F-963F-43A0-8283-664121F54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54053-FE1B-429C-AFAA-718159451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CBB7-9A8F-4D93-A81E-FAB40E84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63E70-ED21-44BD-9778-9ABB5144E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80D346-1CED-4EEC-8DA0-42AA738DF2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5A4C73-7512-49AE-B19D-C04561988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FF044-B8F3-4D27-AC89-01B872D21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B3A5-0B66-46DD-94D8-B554D23430AE}" type="datetime1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46D69-1996-470E-9999-471384005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3D790-7699-4875-8230-C5ED98F96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CBB7-9A8F-4D93-A81E-FAB40E84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95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70CFA-FF8A-4CED-B20C-47026C5D4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2359D-0670-41C1-85BC-3C013B955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DD19A-2DAD-4F15-AF88-192BA1D619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2000" kern="1200" smtClean="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</a:lstStyle>
          <a:p>
            <a:fld id="{D423AEEC-54F3-46CD-86EA-F3524300BE0B}" type="datetime1">
              <a:rPr lang="en-US" smtClean="0"/>
              <a:pPr/>
              <a:t>3/26/2018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35870-9AEB-4DA4-9706-132FCC5D7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kern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011CD-D938-4612-BB45-3DFD17BD1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kern="1200" smtClean="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</a:lstStyle>
          <a:p>
            <a:fld id="{A507CBB7-9A8F-4D93-A81E-FAB40E8477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6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mic Sans MS" panose="030F0702030302020204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ojian@cs.toronto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9CEF4-724F-4DB1-ADC1-1AF2F621A6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Software Prefetching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6F711A-451D-4C8E-A969-49F1CF4702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Bojian Zheng</a:t>
            </a:r>
          </a:p>
          <a:p>
            <a:r>
              <a:rPr lang="en-US" dirty="0">
                <a:hlinkClick r:id="rId3"/>
              </a:rPr>
              <a:t>bojian@cs.toronto.edu</a:t>
            </a:r>
            <a:endParaRPr lang="en-US" dirty="0"/>
          </a:p>
          <a:p>
            <a:r>
              <a:rPr lang="en-US" dirty="0"/>
              <a:t>CSCD70 Compiler Optimizations, Spring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B6372-C164-452E-AE3C-845544675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CBB7-9A8F-4D93-A81E-FAB40E84772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14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02F254-463D-422A-BC3A-1EF60BD06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3 Hints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526FF2-45BA-4ABC-A267-A1F123467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Compute </a:t>
            </a:r>
            <a:r>
              <a:rPr lang="en-US" u="sng" dirty="0">
                <a:solidFill>
                  <a:srgbClr val="FF0000"/>
                </a:solidFill>
              </a:rPr>
              <a:t>candidates for Code Motion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Must be invariant.</a:t>
            </a:r>
          </a:p>
          <a:p>
            <a:pPr lvl="1"/>
            <a:r>
              <a:rPr lang="en-US" dirty="0"/>
              <a:t>Must dominate exit blocks.</a:t>
            </a:r>
          </a:p>
          <a:p>
            <a:pPr lvl="1"/>
            <a:r>
              <a:rPr lang="en-US" dirty="0"/>
              <a:t>Must have only one definition? </a:t>
            </a:r>
          </a:p>
          <a:p>
            <a:pPr lvl="2"/>
            <a:r>
              <a:rPr lang="en-US" dirty="0"/>
              <a:t>No need to worry about this because of </a:t>
            </a:r>
            <a:r>
              <a:rPr lang="en-US" u="sng" dirty="0"/>
              <a:t>SSA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Perform </a:t>
            </a:r>
            <a:r>
              <a:rPr lang="en-US" u="sng" dirty="0">
                <a:solidFill>
                  <a:srgbClr val="FF0000"/>
                </a:solidFill>
              </a:rPr>
              <a:t>Code Motion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Move candidates to the Loop Preheader, if there exists.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2128CA-072B-40F6-A027-62392FAD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CBB7-9A8F-4D93-A81E-FAB40E8477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24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30120-9374-439C-ABF1-8A3739398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4F78CC-0651-456A-9D7A-933E0D4B0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Compute </a:t>
            </a:r>
            <a:r>
              <a:rPr lang="en-US" u="sng" dirty="0">
                <a:solidFill>
                  <a:srgbClr val="FF0000"/>
                </a:solidFill>
              </a:rPr>
              <a:t>Loop Invariants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</a:t>
            </a:r>
            <a:r>
              <a:rPr lang="en-US" u="sng" dirty="0">
                <a:solidFill>
                  <a:srgbClr val="FF0000"/>
                </a:solidFill>
              </a:rPr>
              <a:t>Dominator Tree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</a:t>
            </a:r>
            <a:r>
              <a:rPr lang="en-US" u="sng" dirty="0">
                <a:solidFill>
                  <a:srgbClr val="FF0000"/>
                </a:solidFill>
              </a:rPr>
              <a:t>Loop Exit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</a:t>
            </a:r>
            <a:r>
              <a:rPr lang="en-US" u="sng" dirty="0">
                <a:solidFill>
                  <a:srgbClr val="FF0000"/>
                </a:solidFill>
              </a:rPr>
              <a:t>candidates for Code Motion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Perform </a:t>
            </a:r>
            <a:r>
              <a:rPr lang="en-US" u="sng" dirty="0">
                <a:solidFill>
                  <a:srgbClr val="FF0000"/>
                </a:solidFill>
              </a:rPr>
              <a:t>Code Motion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89C5D-5D9E-4AEB-AF29-5F79A6B11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CBB7-9A8F-4D93-A81E-FAB40E8477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5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27269F7-6B73-4E77-A196-D573C3FF0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Prefetching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7ECAB7-547A-4179-B1AC-95DF775130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E4A647-A25E-4760-B931-55699E579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CBB7-9A8F-4D93-A81E-FAB40E8477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45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822B2A-6E9C-45CB-9E22-4A0E6D85D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Prefetching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6CD92-619F-44BB-8108-65EC9F923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that in our last class, we mentioned the fundamental idea of prefetching – </a:t>
            </a:r>
            <a:r>
              <a:rPr lang="en-US" u="sng" dirty="0">
                <a:solidFill>
                  <a:srgbClr val="FF0000"/>
                </a:solidFill>
              </a:rPr>
              <a:t>move data close to the processor (e.g. cache) before it is needed</a:t>
            </a:r>
            <a:r>
              <a:rPr lang="en-US" dirty="0"/>
              <a:t>.</a:t>
            </a:r>
          </a:p>
          <a:p>
            <a:r>
              <a:rPr lang="en-US" dirty="0"/>
              <a:t>Need to answer the following two questions: (1) </a:t>
            </a:r>
            <a:r>
              <a:rPr lang="en-US" u="sng" dirty="0">
                <a:solidFill>
                  <a:srgbClr val="FF0000"/>
                </a:solidFill>
              </a:rPr>
              <a:t>what</a:t>
            </a:r>
            <a:r>
              <a:rPr lang="en-US" dirty="0"/>
              <a:t> to prefetch and (2) </a:t>
            </a:r>
            <a:r>
              <a:rPr lang="en-US" u="sng" dirty="0">
                <a:solidFill>
                  <a:srgbClr val="FF0000"/>
                </a:solidFill>
              </a:rPr>
              <a:t>when &amp; how</a:t>
            </a:r>
            <a:r>
              <a:rPr lang="en-US" dirty="0"/>
              <a:t> to prefetch.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ECFA5-7AB0-473D-A7E1-73516750D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CBB7-9A8F-4D93-A81E-FAB40E8477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56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F6F6F-EC8B-4681-8A32-7B9E19107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What</a:t>
            </a:r>
            <a:r>
              <a:rPr lang="en-US" dirty="0"/>
              <a:t> to prefetch?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EB72640-7D0F-46BC-95F9-C531E819E8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 </a:t>
                </a:r>
                <a:r>
                  <a:rPr lang="en-US" u="sng" dirty="0"/>
                  <a:t>Prefetch Predicate</a:t>
                </a:r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:r>
                  <a:rPr lang="en-US" u="sng" dirty="0"/>
                  <a:t>Locality Analysis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u="sng" dirty="0">
                    <a:solidFill>
                      <a:srgbClr val="FF0000"/>
                    </a:solidFill>
                  </a:rPr>
                  <a:t>Prefetch Predicate</a:t>
                </a:r>
                <a:r>
                  <a:rPr lang="en-US" dirty="0"/>
                  <a:t> (what to prefetch)</a:t>
                </a:r>
              </a:p>
              <a:p>
                <a:r>
                  <a:rPr lang="en-US" dirty="0"/>
                  <a:t>Locality Analysis: Recall from last class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reuse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localized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locality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reuse</m:t>
                    </m:r>
                  </m:oMath>
                </a14:m>
                <a:r>
                  <a:rPr lang="en-US" dirty="0"/>
                  <a:t> answers the question “under which condition are we going to access </a:t>
                </a:r>
                <a:r>
                  <a:rPr lang="en-US" u="sng" dirty="0"/>
                  <a:t>the exact same element (Temporal Locality)</a:t>
                </a:r>
                <a:r>
                  <a:rPr lang="en-US" dirty="0"/>
                  <a:t> or </a:t>
                </a:r>
                <a:r>
                  <a:rPr lang="en-US" u="sng" dirty="0"/>
                  <a:t>elements of the same row (Spatial Locality</a:t>
                </a:r>
                <a:r>
                  <a:rPr lang="en-US" dirty="0"/>
                  <a:t>), under the condition that cache is infinitely large”;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localized</m:t>
                    </m:r>
                  </m:oMath>
                </a14:m>
                <a:r>
                  <a:rPr lang="en-US" dirty="0"/>
                  <a:t> is determined by how large our </a:t>
                </a:r>
                <a:r>
                  <a:rPr lang="en-US" u="sng" dirty="0"/>
                  <a:t>working set</a:t>
                </a:r>
                <a:r>
                  <a:rPr lang="en-US" dirty="0"/>
                  <a:t> is compared with our </a:t>
                </a:r>
                <a:r>
                  <a:rPr lang="en-US" u="sng" dirty="0"/>
                  <a:t>cache size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EB72640-7D0F-46BC-95F9-C531E819E8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A57A2-459B-45AE-AC59-21CF90E6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CBB7-9A8F-4D93-A81E-FAB40E8477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73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C95A27-9992-4050-8FA8-1A1A601E4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Locality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108815B-33AA-4F8E-B191-BB2071581D8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dirty="0"/>
                  <a:t>double A[3][N], B[N][3];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for (</a:t>
                </a:r>
                <a:r>
                  <a:rPr lang="en-US" sz="2600" dirty="0" err="1"/>
                  <a:t>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0, 3</m:t>
                        </m:r>
                      </m:e>
                    </m:d>
                  </m:oMath>
                </a14:m>
                <a:r>
                  <a:rPr lang="en-US" sz="2600" dirty="0"/>
                  <a:t>)</a:t>
                </a:r>
              </a:p>
              <a:p>
                <a:pPr marL="0" indent="0">
                  <a:buNone/>
                </a:pPr>
                <a:r>
                  <a:rPr lang="en-US" sz="2600" dirty="0"/>
                  <a:t>  for (j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600" dirty="0"/>
                  <a:t>)</a:t>
                </a:r>
              </a:p>
              <a:p>
                <a:pPr marL="0" indent="0">
                  <a:buNone/>
                </a:pPr>
                <a:r>
                  <a:rPr lang="en-US" sz="2600" dirty="0"/>
                  <a:t>    A[</a:t>
                </a:r>
                <a:r>
                  <a:rPr lang="en-US" sz="2600" dirty="0" err="1"/>
                  <a:t>i</a:t>
                </a:r>
                <a:r>
                  <a:rPr lang="en-US" sz="2600" dirty="0"/>
                  <a:t>][j] = B[j][0] + B[j + 1][0];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// </a:t>
                </a:r>
                <a:r>
                  <a:rPr lang="en-US" sz="2600" u="sng" dirty="0">
                    <a:solidFill>
                      <a:srgbClr val="FF0000"/>
                    </a:solidFill>
                  </a:rPr>
                  <a:t>row-major</a:t>
                </a:r>
                <a:r>
                  <a:rPr lang="en-US" sz="2600" dirty="0"/>
                  <a:t>, </a:t>
                </a:r>
                <a:r>
                  <a:rPr lang="en-US" sz="2600" u="sng" dirty="0">
                    <a:solidFill>
                      <a:srgbClr val="FF0000"/>
                    </a:solidFill>
                  </a:rPr>
                  <a:t>2 elements</a:t>
                </a:r>
                <a:r>
                  <a:rPr lang="en-US" sz="2600" dirty="0"/>
                  <a:t> per cache block, </a:t>
                </a:r>
                <a:r>
                  <a:rPr lang="en-US" sz="2600" u="sng" dirty="0">
                    <a:solidFill>
                      <a:srgbClr val="FF0000"/>
                    </a:solidFill>
                  </a:rPr>
                  <a:t>N is small</a:t>
                </a:r>
                <a:r>
                  <a:rPr lang="en-US" sz="2600" dirty="0"/>
                  <a:t> (working set &lt; cache size).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108815B-33AA-4F8E-B191-BB2071581D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2101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2B826E-08F4-4F25-8CE5-C474557CDF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A[</a:t>
            </a:r>
            <a:r>
              <a:rPr lang="en-US" sz="2600" dirty="0" err="1"/>
              <a:t>i</a:t>
            </a:r>
            <a:r>
              <a:rPr lang="en-US" sz="2600" dirty="0"/>
              <a:t>][j]: </a:t>
            </a:r>
            <a:r>
              <a:rPr lang="en-US" sz="2600" u="sng" dirty="0"/>
              <a:t>Spatial Locality</a:t>
            </a:r>
            <a:r>
              <a:rPr lang="en-US" sz="2600" dirty="0"/>
              <a:t> on </a:t>
            </a:r>
            <a:r>
              <a:rPr lang="en-US" sz="2600" u="sng" dirty="0"/>
              <a:t>inner loop j</a:t>
            </a:r>
            <a:endParaRPr lang="en-US" sz="2600" dirty="0"/>
          </a:p>
          <a:p>
            <a:r>
              <a:rPr lang="en-US" sz="2600" dirty="0"/>
              <a:t>B[j + 1][0]: </a:t>
            </a:r>
            <a:r>
              <a:rPr lang="en-US" sz="2600" u="sng" dirty="0"/>
              <a:t>Temporal Locality</a:t>
            </a:r>
            <a:r>
              <a:rPr lang="en-US" sz="2600" dirty="0"/>
              <a:t> on </a:t>
            </a:r>
            <a:r>
              <a:rPr lang="en-US" sz="2600" u="sng" dirty="0"/>
              <a:t>outer loop </a:t>
            </a:r>
            <a:r>
              <a:rPr lang="en-US" sz="2600" u="sng" dirty="0" err="1"/>
              <a:t>i</a:t>
            </a:r>
            <a:endParaRPr lang="en-US" sz="2600" dirty="0"/>
          </a:p>
          <a:p>
            <a:r>
              <a:rPr lang="en-US" sz="2600" dirty="0"/>
              <a:t>B[j][0]: </a:t>
            </a:r>
            <a:r>
              <a:rPr lang="en-US" sz="2600" u="sng" dirty="0"/>
              <a:t>Group Locality</a:t>
            </a:r>
            <a:r>
              <a:rPr lang="en-US" sz="2600" dirty="0"/>
              <a:t> due to </a:t>
            </a:r>
            <a:r>
              <a:rPr lang="en-US" sz="2600" u="sng" dirty="0"/>
              <a:t>leading reference B[j + 1][0]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F0763-8DF0-4840-8221-40BE11A65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CBB7-9A8F-4D93-A81E-FAB40E8477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38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B6BA-0CE3-43B5-85E6-61B04B7F6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 Instances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019E7FB-601C-4050-83C6-C5F34C6AB6D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lvl="0" indent="0">
                  <a:buNone/>
                </a:pPr>
                <a:r>
                  <a:rPr lang="en-US" sz="2600" dirty="0">
                    <a:solidFill>
                      <a:prstClr val="black"/>
                    </a:solidFill>
                  </a:rPr>
                  <a:t>double A[3][N], B[N][3];</a:t>
                </a:r>
              </a:p>
              <a:p>
                <a:pPr marL="0" lvl="0" indent="0">
                  <a:buNone/>
                </a:pPr>
                <a:endParaRPr lang="en-US" sz="26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2600" dirty="0">
                    <a:solidFill>
                      <a:prstClr val="black"/>
                    </a:solidFill>
                  </a:rPr>
                  <a:t>for (</a:t>
                </a:r>
                <a:r>
                  <a:rPr lang="en-US" sz="2600" dirty="0" err="1">
                    <a:solidFill>
                      <a:prstClr val="black"/>
                    </a:solidFill>
                  </a:rPr>
                  <a:t>i</a:t>
                </a:r>
                <a:r>
                  <a:rPr lang="en-US" sz="2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0, 3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prstClr val="black"/>
                    </a:solidFill>
                  </a:rPr>
                  <a:t>)</a:t>
                </a:r>
              </a:p>
              <a:p>
                <a:pPr marL="0" lvl="0" indent="0">
                  <a:buNone/>
                </a:pPr>
                <a:r>
                  <a:rPr lang="en-US" sz="2600" dirty="0">
                    <a:solidFill>
                      <a:prstClr val="black"/>
                    </a:solidFill>
                  </a:rPr>
                  <a:t>  for (j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prstClr val="black"/>
                    </a:solidFill>
                  </a:rPr>
                  <a:t>)</a:t>
                </a:r>
              </a:p>
              <a:p>
                <a:pPr marL="0" lvl="0" indent="0">
                  <a:buNone/>
                </a:pPr>
                <a:r>
                  <a:rPr lang="en-US" sz="2600" dirty="0">
                    <a:solidFill>
                      <a:prstClr val="black"/>
                    </a:solidFill>
                  </a:rPr>
                  <a:t>    A[</a:t>
                </a:r>
                <a:r>
                  <a:rPr lang="en-US" sz="2600" dirty="0" err="1">
                    <a:solidFill>
                      <a:prstClr val="black"/>
                    </a:solidFill>
                  </a:rPr>
                  <a:t>i</a:t>
                </a:r>
                <a:r>
                  <a:rPr lang="en-US" sz="2600" dirty="0">
                    <a:solidFill>
                      <a:prstClr val="black"/>
                    </a:solidFill>
                  </a:rPr>
                  <a:t>][j] = B[j][0] + B[j + 1][0];</a:t>
                </a:r>
              </a:p>
              <a:p>
                <a:pPr marL="0" lvl="0" indent="0">
                  <a:buNone/>
                </a:pPr>
                <a:endParaRPr lang="en-US" sz="26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2600" dirty="0">
                    <a:solidFill>
                      <a:prstClr val="black"/>
                    </a:solidFill>
                  </a:rPr>
                  <a:t>// </a:t>
                </a:r>
                <a:r>
                  <a:rPr lang="en-US" sz="2600" u="sng" dirty="0">
                    <a:solidFill>
                      <a:srgbClr val="FF0000"/>
                    </a:solidFill>
                  </a:rPr>
                  <a:t>row-major</a:t>
                </a:r>
                <a:r>
                  <a:rPr lang="en-US" sz="2600" dirty="0">
                    <a:solidFill>
                      <a:prstClr val="black"/>
                    </a:solidFill>
                  </a:rPr>
                  <a:t>, </a:t>
                </a:r>
                <a:r>
                  <a:rPr lang="en-US" sz="2600" u="sng" dirty="0">
                    <a:solidFill>
                      <a:srgbClr val="FF0000"/>
                    </a:solidFill>
                  </a:rPr>
                  <a:t>2 elements</a:t>
                </a:r>
                <a:r>
                  <a:rPr lang="en-US" sz="2600" dirty="0">
                    <a:solidFill>
                      <a:prstClr val="black"/>
                    </a:solidFill>
                  </a:rPr>
                  <a:t> per cache block, </a:t>
                </a:r>
                <a:r>
                  <a:rPr lang="en-US" sz="2600" u="sng" dirty="0">
                    <a:solidFill>
                      <a:srgbClr val="FF0000"/>
                    </a:solidFill>
                  </a:rPr>
                  <a:t>N is small</a:t>
                </a:r>
                <a:r>
                  <a:rPr lang="en-US" sz="2600" dirty="0">
                    <a:solidFill>
                      <a:prstClr val="black"/>
                    </a:solidFill>
                  </a:rPr>
                  <a:t> (working set &lt; cache size).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019E7FB-601C-4050-83C6-C5F34C6AB6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2101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A1241E-C889-47C1-A928-9B39C6EA1F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Need to understand the </a:t>
            </a:r>
            <a:r>
              <a:rPr lang="en-US" u="sng" dirty="0">
                <a:solidFill>
                  <a:srgbClr val="FF0000"/>
                </a:solidFill>
              </a:rPr>
              <a:t>miss instances</a:t>
            </a:r>
            <a:r>
              <a:rPr lang="en-US" dirty="0"/>
              <a:t>.</a:t>
            </a:r>
          </a:p>
          <a:p>
            <a:r>
              <a:rPr lang="en-US" dirty="0"/>
              <a:t>What are the </a:t>
            </a:r>
            <a:r>
              <a:rPr lang="en-US" u="sng" dirty="0"/>
              <a:t>miss instances</a:t>
            </a:r>
            <a:r>
              <a:rPr lang="en-US" dirty="0"/>
              <a:t> on A[</a:t>
            </a:r>
            <a:r>
              <a:rPr lang="en-US" dirty="0" err="1"/>
              <a:t>i</a:t>
            </a:r>
            <a:r>
              <a:rPr lang="en-US" dirty="0"/>
              <a:t>][j] and B[j + 1][0]?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12685D-E7B8-466A-824B-8EC773951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CBB7-9A8F-4D93-A81E-FAB40E8477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86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6E55B-D1E3-4BD0-AFC7-60A45BD53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 Instances – Temporal Locality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AEFDAB-4AD7-41F0-81B9-26E847F44C9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lvl="0" indent="0">
                  <a:buNone/>
                </a:pPr>
                <a:r>
                  <a:rPr lang="en-US" sz="2600" dirty="0">
                    <a:solidFill>
                      <a:prstClr val="black"/>
                    </a:solidFill>
                  </a:rPr>
                  <a:t>double A[3][N], B[N][3];</a:t>
                </a:r>
              </a:p>
              <a:p>
                <a:pPr marL="0" lvl="0" indent="0">
                  <a:buNone/>
                </a:pPr>
                <a:endParaRPr lang="en-US" sz="26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2600" dirty="0">
                    <a:solidFill>
                      <a:prstClr val="black"/>
                    </a:solidFill>
                  </a:rPr>
                  <a:t>for (</a:t>
                </a:r>
                <a:r>
                  <a:rPr lang="en-US" sz="2600" dirty="0" err="1">
                    <a:solidFill>
                      <a:prstClr val="black"/>
                    </a:solidFill>
                  </a:rPr>
                  <a:t>i</a:t>
                </a:r>
                <a:r>
                  <a:rPr lang="en-US" sz="2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0, 3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prstClr val="black"/>
                    </a:solidFill>
                  </a:rPr>
                  <a:t>)</a:t>
                </a:r>
              </a:p>
              <a:p>
                <a:pPr marL="0" lvl="0" indent="0">
                  <a:buNone/>
                </a:pPr>
                <a:r>
                  <a:rPr lang="en-US" sz="2600" dirty="0">
                    <a:solidFill>
                      <a:prstClr val="black"/>
                    </a:solidFill>
                  </a:rPr>
                  <a:t>  for (j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prstClr val="black"/>
                    </a:solidFill>
                  </a:rPr>
                  <a:t>)</a:t>
                </a:r>
              </a:p>
              <a:p>
                <a:pPr marL="0" lvl="0" indent="0">
                  <a:buNone/>
                </a:pPr>
                <a:r>
                  <a:rPr lang="en-US" sz="2600" dirty="0">
                    <a:solidFill>
                      <a:prstClr val="black"/>
                    </a:solidFill>
                  </a:rPr>
                  <a:t>    A[</a:t>
                </a:r>
                <a:r>
                  <a:rPr lang="en-US" sz="2600" dirty="0" err="1">
                    <a:solidFill>
                      <a:prstClr val="black"/>
                    </a:solidFill>
                  </a:rPr>
                  <a:t>i</a:t>
                </a:r>
                <a:r>
                  <a:rPr lang="en-US" sz="2600" dirty="0">
                    <a:solidFill>
                      <a:prstClr val="black"/>
                    </a:solidFill>
                  </a:rPr>
                  <a:t>][j] = B[j][0] + B[j + 1][0];</a:t>
                </a:r>
              </a:p>
              <a:p>
                <a:pPr marL="0" lvl="0" indent="0">
                  <a:buNone/>
                </a:pPr>
                <a:endParaRPr lang="en-US" sz="26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2600" dirty="0">
                    <a:solidFill>
                      <a:prstClr val="black"/>
                    </a:solidFill>
                  </a:rPr>
                  <a:t>// </a:t>
                </a:r>
                <a:r>
                  <a:rPr lang="en-US" sz="2600" u="sng" dirty="0">
                    <a:solidFill>
                      <a:srgbClr val="FF0000"/>
                    </a:solidFill>
                  </a:rPr>
                  <a:t>row-major</a:t>
                </a:r>
                <a:r>
                  <a:rPr lang="en-US" sz="2600" dirty="0">
                    <a:solidFill>
                      <a:prstClr val="black"/>
                    </a:solidFill>
                  </a:rPr>
                  <a:t>, </a:t>
                </a:r>
                <a:r>
                  <a:rPr lang="en-US" sz="2600" u="sng" dirty="0">
                    <a:solidFill>
                      <a:srgbClr val="FF0000"/>
                    </a:solidFill>
                  </a:rPr>
                  <a:t>2 elements</a:t>
                </a:r>
                <a:r>
                  <a:rPr lang="en-US" sz="2600" dirty="0">
                    <a:solidFill>
                      <a:prstClr val="black"/>
                    </a:solidFill>
                  </a:rPr>
                  <a:t> per cache block, </a:t>
                </a:r>
                <a:r>
                  <a:rPr lang="en-US" sz="2600" u="sng" dirty="0">
                    <a:solidFill>
                      <a:srgbClr val="FF0000"/>
                    </a:solidFill>
                  </a:rPr>
                  <a:t>N is small</a:t>
                </a:r>
                <a:r>
                  <a:rPr lang="en-US" sz="2600" dirty="0">
                    <a:solidFill>
                      <a:prstClr val="black"/>
                    </a:solidFill>
                  </a:rPr>
                  <a:t> (working set &lt; cache size).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AEFDAB-4AD7-41F0-81B9-26E847F44C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2101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E604D9-E7DE-4381-BA41-734575995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US" dirty="0"/>
              <a:t>Consider B[j + 1][0], which has </a:t>
            </a:r>
            <a:r>
              <a:rPr lang="en-US" u="sng" dirty="0"/>
              <a:t>Temporal Locality</a:t>
            </a:r>
            <a:r>
              <a:rPr lang="en-US" dirty="0"/>
              <a:t> on </a:t>
            </a:r>
            <a:r>
              <a:rPr lang="en-US" u="sng" dirty="0"/>
              <a:t>outer loop </a:t>
            </a:r>
            <a:r>
              <a:rPr lang="en-US" u="sng" dirty="0" err="1"/>
              <a:t>i</a:t>
            </a:r>
            <a:r>
              <a:rPr lang="en-US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E7BFF2-E8F2-46ED-8B07-B02906F8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CBB7-9A8F-4D93-A81E-FAB40E8477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86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AD732-66BB-48BC-AB4A-0E944047B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 Instances – Temporal Locality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A3743E-1FF5-4408-A181-2ACA811E05E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lvl="0" indent="0">
                  <a:buNone/>
                </a:pPr>
                <a:r>
                  <a:rPr lang="en-US" sz="2600" dirty="0">
                    <a:solidFill>
                      <a:prstClr val="black"/>
                    </a:solidFill>
                  </a:rPr>
                  <a:t>double A[3][N], B[N][3];</a:t>
                </a:r>
              </a:p>
              <a:p>
                <a:pPr marL="0" lvl="0" indent="0">
                  <a:buNone/>
                </a:pPr>
                <a:endParaRPr lang="en-US" sz="26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2600" dirty="0">
                    <a:solidFill>
                      <a:prstClr val="black"/>
                    </a:solidFill>
                  </a:rPr>
                  <a:t>for (</a:t>
                </a:r>
                <a:r>
                  <a:rPr lang="en-US" sz="2600" dirty="0" err="1">
                    <a:solidFill>
                      <a:prstClr val="black"/>
                    </a:solidFill>
                  </a:rPr>
                  <a:t>i</a:t>
                </a:r>
                <a:r>
                  <a:rPr lang="en-US" sz="2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0, 3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prstClr val="black"/>
                    </a:solidFill>
                  </a:rPr>
                  <a:t>)</a:t>
                </a:r>
              </a:p>
              <a:p>
                <a:pPr marL="0" lvl="0" indent="0">
                  <a:buNone/>
                </a:pPr>
                <a:r>
                  <a:rPr lang="en-US" sz="2600" dirty="0">
                    <a:solidFill>
                      <a:prstClr val="black"/>
                    </a:solidFill>
                  </a:rPr>
                  <a:t>  for (j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prstClr val="black"/>
                    </a:solidFill>
                  </a:rPr>
                  <a:t>)</a:t>
                </a:r>
              </a:p>
              <a:p>
                <a:pPr marL="0" lvl="0" indent="0">
                  <a:buNone/>
                </a:pPr>
                <a:r>
                  <a:rPr lang="en-US" sz="2600" dirty="0">
                    <a:solidFill>
                      <a:prstClr val="black"/>
                    </a:solidFill>
                  </a:rPr>
                  <a:t>    A[</a:t>
                </a:r>
                <a:r>
                  <a:rPr lang="en-US" sz="2600" dirty="0" err="1">
                    <a:solidFill>
                      <a:prstClr val="black"/>
                    </a:solidFill>
                  </a:rPr>
                  <a:t>i</a:t>
                </a:r>
                <a:r>
                  <a:rPr lang="en-US" sz="2600" dirty="0">
                    <a:solidFill>
                      <a:prstClr val="black"/>
                    </a:solidFill>
                  </a:rPr>
                  <a:t>][j] = B[j][0] + B[j + 1][0];</a:t>
                </a:r>
              </a:p>
              <a:p>
                <a:pPr marL="0" lvl="0" indent="0">
                  <a:buNone/>
                </a:pPr>
                <a:endParaRPr lang="en-US" sz="26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2600" dirty="0">
                    <a:solidFill>
                      <a:prstClr val="black"/>
                    </a:solidFill>
                  </a:rPr>
                  <a:t>// </a:t>
                </a:r>
                <a:r>
                  <a:rPr lang="en-US" sz="2600" u="sng" dirty="0">
                    <a:solidFill>
                      <a:srgbClr val="FF0000"/>
                    </a:solidFill>
                  </a:rPr>
                  <a:t>row-major</a:t>
                </a:r>
                <a:r>
                  <a:rPr lang="en-US" sz="2600" dirty="0">
                    <a:solidFill>
                      <a:prstClr val="black"/>
                    </a:solidFill>
                  </a:rPr>
                  <a:t>, </a:t>
                </a:r>
                <a:r>
                  <a:rPr lang="en-US" sz="2600" u="sng" dirty="0">
                    <a:solidFill>
                      <a:srgbClr val="FF0000"/>
                    </a:solidFill>
                  </a:rPr>
                  <a:t>2 elements</a:t>
                </a:r>
                <a:r>
                  <a:rPr lang="en-US" sz="2600" dirty="0">
                    <a:solidFill>
                      <a:prstClr val="black"/>
                    </a:solidFill>
                  </a:rPr>
                  <a:t> per cache block, </a:t>
                </a:r>
                <a:r>
                  <a:rPr lang="en-US" sz="2600" u="sng" dirty="0">
                    <a:solidFill>
                      <a:srgbClr val="FF0000"/>
                    </a:solidFill>
                  </a:rPr>
                  <a:t>N is small</a:t>
                </a:r>
                <a:r>
                  <a:rPr lang="en-US" sz="2600" dirty="0">
                    <a:solidFill>
                      <a:prstClr val="black"/>
                    </a:solidFill>
                  </a:rPr>
                  <a:t> (working set &lt; cache size).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A3743E-1FF5-4408-A181-2ACA811E05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2101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Content Placeholder 37">
            <a:extLst>
              <a:ext uri="{FF2B5EF4-FFF2-40B4-BE49-F238E27FC236}">
                <a16:creationId xmlns:a16="http://schemas.microsoft.com/office/drawing/2014/main" id="{640FD183-DAFB-43A7-8A65-8A0D3645EB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60798" y="2781988"/>
            <a:ext cx="2804403" cy="243861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46E536-BA8D-4422-BE62-82158434A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CBB7-9A8F-4D93-A81E-FAB40E8477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85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6E55B-D1E3-4BD0-AFC7-60A45BD53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 Instances – Temporal Locality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AEFDAB-4AD7-41F0-81B9-26E847F44C9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lvl="0" indent="0">
                  <a:buNone/>
                </a:pPr>
                <a:r>
                  <a:rPr lang="en-US" sz="2600" dirty="0">
                    <a:solidFill>
                      <a:prstClr val="black"/>
                    </a:solidFill>
                  </a:rPr>
                  <a:t>double A[3][N], B[N][3];</a:t>
                </a:r>
              </a:p>
              <a:p>
                <a:pPr marL="0" lvl="0" indent="0">
                  <a:buNone/>
                </a:pPr>
                <a:endParaRPr lang="en-US" sz="26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2600" dirty="0">
                    <a:solidFill>
                      <a:prstClr val="black"/>
                    </a:solidFill>
                  </a:rPr>
                  <a:t>for (</a:t>
                </a:r>
                <a:r>
                  <a:rPr lang="en-US" sz="2600" dirty="0" err="1">
                    <a:solidFill>
                      <a:prstClr val="black"/>
                    </a:solidFill>
                  </a:rPr>
                  <a:t>i</a:t>
                </a:r>
                <a:r>
                  <a:rPr lang="en-US" sz="2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0, 3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prstClr val="black"/>
                    </a:solidFill>
                  </a:rPr>
                  <a:t>)</a:t>
                </a:r>
              </a:p>
              <a:p>
                <a:pPr marL="0" lvl="0" indent="0">
                  <a:buNone/>
                </a:pPr>
                <a:r>
                  <a:rPr lang="en-US" sz="2600" dirty="0">
                    <a:solidFill>
                      <a:prstClr val="black"/>
                    </a:solidFill>
                  </a:rPr>
                  <a:t>  for (j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prstClr val="black"/>
                    </a:solidFill>
                  </a:rPr>
                  <a:t>)</a:t>
                </a:r>
              </a:p>
              <a:p>
                <a:pPr marL="0" lvl="0" indent="0">
                  <a:buNone/>
                </a:pPr>
                <a:r>
                  <a:rPr lang="en-US" sz="2600" dirty="0">
                    <a:solidFill>
                      <a:prstClr val="black"/>
                    </a:solidFill>
                  </a:rPr>
                  <a:t>    A[</a:t>
                </a:r>
                <a:r>
                  <a:rPr lang="en-US" sz="2600" dirty="0" err="1">
                    <a:solidFill>
                      <a:prstClr val="black"/>
                    </a:solidFill>
                  </a:rPr>
                  <a:t>i</a:t>
                </a:r>
                <a:r>
                  <a:rPr lang="en-US" sz="2600" dirty="0">
                    <a:solidFill>
                      <a:prstClr val="black"/>
                    </a:solidFill>
                  </a:rPr>
                  <a:t>][j] = B[j][0] + B[j + 1][0];</a:t>
                </a:r>
              </a:p>
              <a:p>
                <a:pPr marL="0" lvl="0" indent="0">
                  <a:buNone/>
                </a:pPr>
                <a:endParaRPr lang="en-US" sz="26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2600" dirty="0">
                    <a:solidFill>
                      <a:prstClr val="black"/>
                    </a:solidFill>
                  </a:rPr>
                  <a:t>// </a:t>
                </a:r>
                <a:r>
                  <a:rPr lang="en-US" sz="2600" u="sng" dirty="0">
                    <a:solidFill>
                      <a:srgbClr val="FF0000"/>
                    </a:solidFill>
                  </a:rPr>
                  <a:t>row-major</a:t>
                </a:r>
                <a:r>
                  <a:rPr lang="en-US" sz="2600" dirty="0">
                    <a:solidFill>
                      <a:prstClr val="black"/>
                    </a:solidFill>
                  </a:rPr>
                  <a:t>, </a:t>
                </a:r>
                <a:r>
                  <a:rPr lang="en-US" sz="2600" u="sng" dirty="0">
                    <a:solidFill>
                      <a:srgbClr val="FF0000"/>
                    </a:solidFill>
                  </a:rPr>
                  <a:t>2 elements</a:t>
                </a:r>
                <a:r>
                  <a:rPr lang="en-US" sz="2600" dirty="0">
                    <a:solidFill>
                      <a:prstClr val="black"/>
                    </a:solidFill>
                  </a:rPr>
                  <a:t> per cache block, </a:t>
                </a:r>
                <a:r>
                  <a:rPr lang="en-US" sz="2600" u="sng" dirty="0">
                    <a:solidFill>
                      <a:srgbClr val="FF0000"/>
                    </a:solidFill>
                  </a:rPr>
                  <a:t>N is small</a:t>
                </a:r>
                <a:r>
                  <a:rPr lang="en-US" sz="2600" dirty="0">
                    <a:solidFill>
                      <a:prstClr val="black"/>
                    </a:solidFill>
                  </a:rPr>
                  <a:t> (working set &lt; cache size).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AEFDAB-4AD7-41F0-81B9-26E847F44C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2101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E604D9-E7DE-4381-BA41-734575995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US" dirty="0"/>
              <a:t>Consider B[j + 1][0], which has </a:t>
            </a:r>
            <a:r>
              <a:rPr lang="en-US" u="sng" dirty="0"/>
              <a:t>Temporal Locality</a:t>
            </a:r>
            <a:r>
              <a:rPr lang="en-US" dirty="0"/>
              <a:t> on </a:t>
            </a:r>
            <a:r>
              <a:rPr lang="en-US" u="sng" dirty="0"/>
              <a:t>outer loop </a:t>
            </a:r>
            <a:r>
              <a:rPr lang="en-US" u="sng" dirty="0" err="1"/>
              <a:t>i</a:t>
            </a:r>
            <a:r>
              <a:rPr lang="en-US" dirty="0"/>
              <a:t>.</a:t>
            </a:r>
          </a:p>
          <a:p>
            <a:r>
              <a:rPr lang="en-US" dirty="0"/>
              <a:t>Misses happen during our </a:t>
            </a:r>
            <a:r>
              <a:rPr lang="en-US" u="sng" dirty="0">
                <a:solidFill>
                  <a:srgbClr val="FF0000"/>
                </a:solidFill>
              </a:rPr>
              <a:t>1</a:t>
            </a:r>
            <a:r>
              <a:rPr lang="en-US" u="sng" baseline="30000" dirty="0">
                <a:solidFill>
                  <a:srgbClr val="FF0000"/>
                </a:solidFill>
              </a:rPr>
              <a:t>st</a:t>
            </a:r>
            <a:r>
              <a:rPr lang="en-US" u="sng" dirty="0">
                <a:solidFill>
                  <a:srgbClr val="FF0000"/>
                </a:solidFill>
              </a:rPr>
              <a:t> iteration</a:t>
            </a:r>
            <a:r>
              <a:rPr lang="en-US" dirty="0"/>
              <a:t> of </a:t>
            </a:r>
            <a:r>
              <a:rPr lang="en-US" u="sng" dirty="0"/>
              <a:t>outer loop </a:t>
            </a:r>
            <a:r>
              <a:rPr lang="en-US" u="sng" dirty="0" err="1"/>
              <a:t>i</a:t>
            </a:r>
            <a:r>
              <a:rPr lang="en-US" dirty="0"/>
              <a:t>.</a:t>
            </a:r>
          </a:p>
          <a:p>
            <a:r>
              <a:rPr lang="en-US" dirty="0"/>
              <a:t>Therefore, </a:t>
            </a:r>
            <a:r>
              <a:rPr lang="en-US" u="sng" dirty="0"/>
              <a:t>predicate</a:t>
            </a:r>
            <a:r>
              <a:rPr lang="en-US" dirty="0"/>
              <a:t> is </a:t>
            </a:r>
            <a:r>
              <a:rPr lang="en-US" dirty="0">
                <a:solidFill>
                  <a:srgbClr val="0070C0"/>
                </a:solidFill>
              </a:rPr>
              <a:t>true</a:t>
            </a:r>
            <a:r>
              <a:rPr lang="en-US" dirty="0"/>
              <a:t> when </a:t>
            </a:r>
            <a:r>
              <a:rPr lang="en-US" u="sng" dirty="0" err="1"/>
              <a:t>i</a:t>
            </a:r>
            <a:r>
              <a:rPr lang="en-US" u="sng" dirty="0"/>
              <a:t> = 0</a:t>
            </a:r>
            <a:r>
              <a:rPr lang="en-US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E7BFF2-E8F2-46ED-8B07-B02906F8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CBB7-9A8F-4D93-A81E-FAB40E8477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12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9CEF4-724F-4DB1-ADC1-1AF2F621A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6F711A-451D-4C8E-A969-49F1CF4702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B6372-C164-452E-AE3C-845544675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CBB7-9A8F-4D93-A81E-FAB40E84772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77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B4EA2-BCED-438D-AD0A-0E5A5F427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 Instances – Spatial Locality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50B43B-82EC-4EE8-A453-8468A8F24C3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lvl="0" indent="0">
                  <a:buNone/>
                </a:pPr>
                <a:r>
                  <a:rPr lang="en-US" sz="2600" dirty="0">
                    <a:solidFill>
                      <a:prstClr val="black"/>
                    </a:solidFill>
                  </a:rPr>
                  <a:t>double A[3][N], B[N][3];</a:t>
                </a:r>
              </a:p>
              <a:p>
                <a:pPr marL="0" lvl="0" indent="0">
                  <a:buNone/>
                </a:pPr>
                <a:endParaRPr lang="en-US" sz="26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2600" dirty="0">
                    <a:solidFill>
                      <a:prstClr val="black"/>
                    </a:solidFill>
                  </a:rPr>
                  <a:t>for (</a:t>
                </a:r>
                <a:r>
                  <a:rPr lang="en-US" sz="2600" dirty="0" err="1">
                    <a:solidFill>
                      <a:prstClr val="black"/>
                    </a:solidFill>
                  </a:rPr>
                  <a:t>i</a:t>
                </a:r>
                <a:r>
                  <a:rPr lang="en-US" sz="2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0, 3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prstClr val="black"/>
                    </a:solidFill>
                  </a:rPr>
                  <a:t>)</a:t>
                </a:r>
              </a:p>
              <a:p>
                <a:pPr marL="0" lvl="0" indent="0">
                  <a:buNone/>
                </a:pPr>
                <a:r>
                  <a:rPr lang="en-US" sz="2600" dirty="0">
                    <a:solidFill>
                      <a:prstClr val="black"/>
                    </a:solidFill>
                  </a:rPr>
                  <a:t>  for (j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prstClr val="black"/>
                    </a:solidFill>
                  </a:rPr>
                  <a:t>)</a:t>
                </a:r>
              </a:p>
              <a:p>
                <a:pPr marL="0" lvl="0" indent="0">
                  <a:buNone/>
                </a:pPr>
                <a:r>
                  <a:rPr lang="en-US" sz="2600" dirty="0">
                    <a:solidFill>
                      <a:prstClr val="black"/>
                    </a:solidFill>
                  </a:rPr>
                  <a:t>    A[</a:t>
                </a:r>
                <a:r>
                  <a:rPr lang="en-US" sz="2600" dirty="0" err="1">
                    <a:solidFill>
                      <a:prstClr val="black"/>
                    </a:solidFill>
                  </a:rPr>
                  <a:t>i</a:t>
                </a:r>
                <a:r>
                  <a:rPr lang="en-US" sz="2600" dirty="0">
                    <a:solidFill>
                      <a:prstClr val="black"/>
                    </a:solidFill>
                  </a:rPr>
                  <a:t>][j] = B[j][0] + B[j + 1][0];</a:t>
                </a:r>
              </a:p>
              <a:p>
                <a:pPr marL="0" lvl="0" indent="0">
                  <a:buNone/>
                </a:pPr>
                <a:endParaRPr lang="en-US" sz="26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2600" dirty="0">
                    <a:solidFill>
                      <a:prstClr val="black"/>
                    </a:solidFill>
                  </a:rPr>
                  <a:t>// </a:t>
                </a:r>
                <a:r>
                  <a:rPr lang="en-US" sz="2600" u="sng" dirty="0">
                    <a:solidFill>
                      <a:srgbClr val="FF0000"/>
                    </a:solidFill>
                  </a:rPr>
                  <a:t>row-major</a:t>
                </a:r>
                <a:r>
                  <a:rPr lang="en-US" sz="2600" dirty="0">
                    <a:solidFill>
                      <a:prstClr val="black"/>
                    </a:solidFill>
                  </a:rPr>
                  <a:t>, </a:t>
                </a:r>
                <a:r>
                  <a:rPr lang="en-US" sz="2600" u="sng" dirty="0">
                    <a:solidFill>
                      <a:srgbClr val="FF0000"/>
                    </a:solidFill>
                  </a:rPr>
                  <a:t>2 elements</a:t>
                </a:r>
                <a:r>
                  <a:rPr lang="en-US" sz="2600" dirty="0">
                    <a:solidFill>
                      <a:prstClr val="black"/>
                    </a:solidFill>
                  </a:rPr>
                  <a:t> per cache block, </a:t>
                </a:r>
                <a:r>
                  <a:rPr lang="en-US" sz="2600" u="sng" dirty="0">
                    <a:solidFill>
                      <a:srgbClr val="FF0000"/>
                    </a:solidFill>
                  </a:rPr>
                  <a:t>N is small</a:t>
                </a:r>
                <a:r>
                  <a:rPr lang="en-US" sz="2600" dirty="0">
                    <a:solidFill>
                      <a:prstClr val="black"/>
                    </a:solidFill>
                  </a:rPr>
                  <a:t> (working set &lt; cache size).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50B43B-82EC-4EE8-A453-8468A8F24C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2101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B0ECD4-FFD1-49F1-B9F6-A5970BFFFC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Consider A[</a:t>
            </a:r>
            <a:r>
              <a:rPr lang="en-US" sz="2600" dirty="0" err="1"/>
              <a:t>i</a:t>
            </a:r>
            <a:r>
              <a:rPr lang="en-US" sz="2600" dirty="0"/>
              <a:t>][j] which has </a:t>
            </a:r>
            <a:r>
              <a:rPr lang="en-US" sz="2600" u="sng" dirty="0"/>
              <a:t>Spatial Locality</a:t>
            </a:r>
            <a:r>
              <a:rPr lang="en-US" sz="2600" dirty="0"/>
              <a:t> on </a:t>
            </a:r>
            <a:r>
              <a:rPr lang="en-US" sz="2600" u="sng" dirty="0"/>
              <a:t>inner loop j</a:t>
            </a:r>
            <a:r>
              <a:rPr lang="en-US" sz="2600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794D74-DE1B-4EE4-9E69-DCA18C83D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CBB7-9A8F-4D93-A81E-FAB40E8477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96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B4EA2-BCED-438D-AD0A-0E5A5F427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 Instances – Spatial Locality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50B43B-82EC-4EE8-A453-8468A8F24C3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lvl="0" indent="0">
                  <a:buNone/>
                </a:pPr>
                <a:r>
                  <a:rPr lang="en-US" sz="2600" dirty="0">
                    <a:solidFill>
                      <a:prstClr val="black"/>
                    </a:solidFill>
                  </a:rPr>
                  <a:t>double A[3][N], B[N][3];</a:t>
                </a:r>
              </a:p>
              <a:p>
                <a:pPr marL="0" lvl="0" indent="0">
                  <a:buNone/>
                </a:pPr>
                <a:endParaRPr lang="en-US" sz="26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2600" dirty="0">
                    <a:solidFill>
                      <a:prstClr val="black"/>
                    </a:solidFill>
                  </a:rPr>
                  <a:t>for (</a:t>
                </a:r>
                <a:r>
                  <a:rPr lang="en-US" sz="2600" dirty="0" err="1">
                    <a:solidFill>
                      <a:prstClr val="black"/>
                    </a:solidFill>
                  </a:rPr>
                  <a:t>i</a:t>
                </a:r>
                <a:r>
                  <a:rPr lang="en-US" sz="2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0, 3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prstClr val="black"/>
                    </a:solidFill>
                  </a:rPr>
                  <a:t>)</a:t>
                </a:r>
              </a:p>
              <a:p>
                <a:pPr marL="0" lvl="0" indent="0">
                  <a:buNone/>
                </a:pPr>
                <a:r>
                  <a:rPr lang="en-US" sz="2600" dirty="0">
                    <a:solidFill>
                      <a:prstClr val="black"/>
                    </a:solidFill>
                  </a:rPr>
                  <a:t>  for (j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prstClr val="black"/>
                    </a:solidFill>
                  </a:rPr>
                  <a:t>)</a:t>
                </a:r>
              </a:p>
              <a:p>
                <a:pPr marL="0" lvl="0" indent="0">
                  <a:buNone/>
                </a:pPr>
                <a:r>
                  <a:rPr lang="en-US" sz="2600" dirty="0">
                    <a:solidFill>
                      <a:prstClr val="black"/>
                    </a:solidFill>
                  </a:rPr>
                  <a:t>    A[</a:t>
                </a:r>
                <a:r>
                  <a:rPr lang="en-US" sz="2600" dirty="0" err="1">
                    <a:solidFill>
                      <a:prstClr val="black"/>
                    </a:solidFill>
                  </a:rPr>
                  <a:t>i</a:t>
                </a:r>
                <a:r>
                  <a:rPr lang="en-US" sz="2600" dirty="0">
                    <a:solidFill>
                      <a:prstClr val="black"/>
                    </a:solidFill>
                  </a:rPr>
                  <a:t>][j] = B[j][0] + B[j + 1][0];</a:t>
                </a:r>
              </a:p>
              <a:p>
                <a:pPr marL="0" lvl="0" indent="0">
                  <a:buNone/>
                </a:pPr>
                <a:endParaRPr lang="en-US" sz="26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2600" dirty="0">
                    <a:solidFill>
                      <a:prstClr val="black"/>
                    </a:solidFill>
                  </a:rPr>
                  <a:t>// </a:t>
                </a:r>
                <a:r>
                  <a:rPr lang="en-US" sz="2600" u="sng" dirty="0">
                    <a:solidFill>
                      <a:srgbClr val="FF0000"/>
                    </a:solidFill>
                  </a:rPr>
                  <a:t>row-major</a:t>
                </a:r>
                <a:r>
                  <a:rPr lang="en-US" sz="2600" dirty="0">
                    <a:solidFill>
                      <a:prstClr val="black"/>
                    </a:solidFill>
                  </a:rPr>
                  <a:t>, </a:t>
                </a:r>
                <a:r>
                  <a:rPr lang="en-US" sz="2600" u="sng" dirty="0">
                    <a:solidFill>
                      <a:srgbClr val="FF0000"/>
                    </a:solidFill>
                  </a:rPr>
                  <a:t>2 elements</a:t>
                </a:r>
                <a:r>
                  <a:rPr lang="en-US" sz="2600" dirty="0">
                    <a:solidFill>
                      <a:prstClr val="black"/>
                    </a:solidFill>
                  </a:rPr>
                  <a:t> per cache block, </a:t>
                </a:r>
                <a:r>
                  <a:rPr lang="en-US" sz="2600" u="sng" dirty="0">
                    <a:solidFill>
                      <a:srgbClr val="FF0000"/>
                    </a:solidFill>
                  </a:rPr>
                  <a:t>N is small</a:t>
                </a:r>
                <a:r>
                  <a:rPr lang="en-US" sz="2600" dirty="0">
                    <a:solidFill>
                      <a:prstClr val="black"/>
                    </a:solidFill>
                  </a:rPr>
                  <a:t> (working set &lt; cache size).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50B43B-82EC-4EE8-A453-8468A8F24C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2101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DAD158-DD73-4B9F-8A22-77E463D2B9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60798" y="2781988"/>
            <a:ext cx="2804403" cy="243861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794D74-DE1B-4EE4-9E69-DCA18C83D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CBB7-9A8F-4D93-A81E-FAB40E84772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7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17B9E-56D0-480D-B4F7-F4A98817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 Instances – Spatial Locality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05265-9AD7-4881-92C6-B1380D156EB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lvl="0" indent="0">
                  <a:buNone/>
                </a:pPr>
                <a:r>
                  <a:rPr lang="en-US" sz="2600" dirty="0">
                    <a:solidFill>
                      <a:prstClr val="black"/>
                    </a:solidFill>
                  </a:rPr>
                  <a:t>double A[3][N], B[N][3];</a:t>
                </a:r>
              </a:p>
              <a:p>
                <a:pPr marL="0" lvl="0" indent="0">
                  <a:buNone/>
                </a:pPr>
                <a:endParaRPr lang="en-US" sz="26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2600" dirty="0">
                    <a:solidFill>
                      <a:prstClr val="black"/>
                    </a:solidFill>
                  </a:rPr>
                  <a:t>for (</a:t>
                </a:r>
                <a:r>
                  <a:rPr lang="en-US" sz="2600" dirty="0" err="1">
                    <a:solidFill>
                      <a:prstClr val="black"/>
                    </a:solidFill>
                  </a:rPr>
                  <a:t>i</a:t>
                </a:r>
                <a:r>
                  <a:rPr lang="en-US" sz="2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0, 3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prstClr val="black"/>
                    </a:solidFill>
                  </a:rPr>
                  <a:t>)</a:t>
                </a:r>
              </a:p>
              <a:p>
                <a:pPr marL="0" lvl="0" indent="0">
                  <a:buNone/>
                </a:pPr>
                <a:r>
                  <a:rPr lang="en-US" sz="2600" dirty="0">
                    <a:solidFill>
                      <a:prstClr val="black"/>
                    </a:solidFill>
                  </a:rPr>
                  <a:t>  for (j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prstClr val="black"/>
                    </a:solidFill>
                  </a:rPr>
                  <a:t>)</a:t>
                </a:r>
              </a:p>
              <a:p>
                <a:pPr marL="0" lvl="0" indent="0">
                  <a:buNone/>
                </a:pPr>
                <a:r>
                  <a:rPr lang="en-US" sz="2600" dirty="0">
                    <a:solidFill>
                      <a:prstClr val="black"/>
                    </a:solidFill>
                  </a:rPr>
                  <a:t>    A[</a:t>
                </a:r>
                <a:r>
                  <a:rPr lang="en-US" sz="2600" dirty="0" err="1">
                    <a:solidFill>
                      <a:prstClr val="black"/>
                    </a:solidFill>
                  </a:rPr>
                  <a:t>i</a:t>
                </a:r>
                <a:r>
                  <a:rPr lang="en-US" sz="2600" dirty="0">
                    <a:solidFill>
                      <a:prstClr val="black"/>
                    </a:solidFill>
                  </a:rPr>
                  <a:t>][j] = B[j][0] + B[j + 1][0];</a:t>
                </a:r>
              </a:p>
              <a:p>
                <a:pPr marL="0" lvl="0" indent="0">
                  <a:buNone/>
                </a:pPr>
                <a:endParaRPr lang="en-US" sz="26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2600" dirty="0">
                    <a:solidFill>
                      <a:prstClr val="black"/>
                    </a:solidFill>
                  </a:rPr>
                  <a:t>// </a:t>
                </a:r>
                <a:r>
                  <a:rPr lang="en-US" sz="2600" u="sng" dirty="0">
                    <a:solidFill>
                      <a:srgbClr val="FF0000"/>
                    </a:solidFill>
                  </a:rPr>
                  <a:t>row-major</a:t>
                </a:r>
                <a:r>
                  <a:rPr lang="en-US" sz="2600" dirty="0">
                    <a:solidFill>
                      <a:prstClr val="black"/>
                    </a:solidFill>
                  </a:rPr>
                  <a:t>, </a:t>
                </a:r>
                <a:r>
                  <a:rPr lang="en-US" sz="2600" u="sng" dirty="0">
                    <a:solidFill>
                      <a:srgbClr val="FF0000"/>
                    </a:solidFill>
                  </a:rPr>
                  <a:t>2 elements</a:t>
                </a:r>
                <a:r>
                  <a:rPr lang="en-US" sz="2600" dirty="0">
                    <a:solidFill>
                      <a:prstClr val="black"/>
                    </a:solidFill>
                  </a:rPr>
                  <a:t> per cache block, </a:t>
                </a:r>
                <a:r>
                  <a:rPr lang="en-US" sz="2600" u="sng" dirty="0">
                    <a:solidFill>
                      <a:srgbClr val="FF0000"/>
                    </a:solidFill>
                  </a:rPr>
                  <a:t>N is small</a:t>
                </a:r>
                <a:r>
                  <a:rPr lang="en-US" sz="2600" dirty="0">
                    <a:solidFill>
                      <a:prstClr val="black"/>
                    </a:solidFill>
                  </a:rPr>
                  <a:t> (working set &lt; cache size).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05265-9AD7-4881-92C6-B1380D156E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2101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2E583E5-C58C-436F-99C7-B54E39B7791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sz="2600" dirty="0"/>
                  <a:t>Consider A[</a:t>
                </a:r>
                <a:r>
                  <a:rPr lang="en-US" sz="2600" dirty="0" err="1"/>
                  <a:t>i</a:t>
                </a:r>
                <a:r>
                  <a:rPr lang="en-US" sz="2600" dirty="0"/>
                  <a:t>][j] which has </a:t>
                </a:r>
                <a:r>
                  <a:rPr lang="en-US" sz="2600" u="sng" dirty="0"/>
                  <a:t>Spatial Locality</a:t>
                </a:r>
                <a:r>
                  <a:rPr lang="en-US" sz="2600" dirty="0"/>
                  <a:t> on </a:t>
                </a:r>
                <a:r>
                  <a:rPr lang="en-US" sz="2600" u="sng" dirty="0"/>
                  <a:t>inner loop j</a:t>
                </a:r>
                <a:r>
                  <a:rPr lang="en-US" sz="2600" dirty="0"/>
                  <a:t>.</a:t>
                </a:r>
              </a:p>
              <a:p>
                <a:r>
                  <a:rPr lang="en-US" sz="2600" dirty="0"/>
                  <a:t>Misses happen </a:t>
                </a:r>
                <a:r>
                  <a:rPr lang="en-US" sz="2600" u="sng" dirty="0">
                    <a:solidFill>
                      <a:srgbClr val="FF0000"/>
                    </a:solidFill>
                  </a:rPr>
                  <a:t>every </a:t>
                </a:r>
                <a14:m>
                  <m:oMath xmlns:m="http://schemas.openxmlformats.org/officeDocument/2006/math">
                    <m:r>
                      <a:rPr lang="en-US" sz="2600" b="0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600" u="sng" dirty="0">
                    <a:solidFill>
                      <a:srgbClr val="FF0000"/>
                    </a:solidFill>
                  </a:rPr>
                  <a:t> iteration</a:t>
                </a:r>
                <a:r>
                  <a:rPr lang="en-US" sz="2600" dirty="0"/>
                  <a:t> of </a:t>
                </a:r>
                <a:r>
                  <a:rPr lang="en-US" sz="2600" u="sng" dirty="0"/>
                  <a:t>inner loop j</a:t>
                </a:r>
                <a:r>
                  <a:rPr lang="en-US" sz="2600" dirty="0"/>
                  <a:t> (where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600" dirty="0"/>
                  <a:t> denotes the # of elements per cache block).</a:t>
                </a:r>
              </a:p>
              <a:p>
                <a:r>
                  <a:rPr lang="en-US" sz="2600" dirty="0"/>
                  <a:t>Therefore, </a:t>
                </a:r>
                <a:r>
                  <a:rPr lang="en-US" sz="2600" u="sng" dirty="0"/>
                  <a:t>predicate</a:t>
                </a:r>
                <a:r>
                  <a:rPr lang="en-US" sz="2600" dirty="0"/>
                  <a:t> is </a:t>
                </a:r>
                <a:r>
                  <a:rPr lang="en-US" sz="2600" dirty="0">
                    <a:solidFill>
                      <a:srgbClr val="FF0000"/>
                    </a:solidFill>
                  </a:rPr>
                  <a:t>true</a:t>
                </a:r>
                <a:r>
                  <a:rPr lang="en-US" sz="2600" dirty="0"/>
                  <a:t> when </a:t>
                </a:r>
                <a:r>
                  <a:rPr lang="en-US" sz="2600" u="sng" dirty="0"/>
                  <a:t>j mod </a:t>
                </a:r>
                <a14:m>
                  <m:oMath xmlns:m="http://schemas.openxmlformats.org/officeDocument/2006/math">
                    <m:r>
                      <a:rPr lang="en-US" sz="2600" b="0" i="1" u="sng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600" u="sng" dirty="0"/>
                  <a:t> = 0</a:t>
                </a:r>
                <a:r>
                  <a:rPr lang="en-US" sz="2600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2E583E5-C58C-436F-99C7-B54E39B779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882" t="-2101" r="-3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1940A-DB81-48E6-BFAA-F7B108C6F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CBB7-9A8F-4D93-A81E-FAB40E84772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33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FAACDE-02B9-4949-AA99-585856089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Prefetch Predicate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7">
                <a:extLst>
                  <a:ext uri="{FF2B5EF4-FFF2-40B4-BE49-F238E27FC236}">
                    <a16:creationId xmlns:a16="http://schemas.microsoft.com/office/drawing/2014/main" id="{BB6ECDF7-08C3-489F-ABF0-791ADCDBA80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0903659"/>
                  </p:ext>
                </p:extLst>
              </p:nvPr>
            </p:nvGraphicFramePr>
            <p:xfrm>
              <a:off x="838200" y="1825625"/>
              <a:ext cx="10515600" cy="20726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0">
                      <a:extLst>
                        <a:ext uri="{9D8B030D-6E8A-4147-A177-3AD203B41FA5}">
                          <a16:colId xmlns:a16="http://schemas.microsoft.com/office/drawing/2014/main" val="4266043921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3037978973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4524524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Comic Sans MS" panose="030F0702030302020204" pitchFamily="66" charset="0"/>
                            </a:rPr>
                            <a:t>Locality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Comic Sans MS" panose="030F0702030302020204" pitchFamily="66" charset="0"/>
                            </a:rPr>
                            <a:t>Miss Instances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Comic Sans MS" panose="030F0702030302020204" pitchFamily="66" charset="0"/>
                            </a:rPr>
                            <a:t>Predicate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778719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omic Sans MS" panose="030F0702030302020204" pitchFamily="66" charset="0"/>
                            </a:rPr>
                            <a:t>None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omic Sans MS" panose="030F0702030302020204" pitchFamily="66" charset="0"/>
                            </a:rPr>
                            <a:t>Every Iteration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true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636361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omic Sans MS" panose="030F0702030302020204" pitchFamily="66" charset="0"/>
                            </a:rPr>
                            <a:t>Temporal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omic Sans MS" panose="030F0702030302020204" pitchFamily="66" charset="0"/>
                            </a:rPr>
                            <a:t>1</a:t>
                          </a:r>
                          <a:r>
                            <a:rPr lang="en-US" sz="2800" baseline="30000" dirty="0">
                              <a:latin typeface="Comic Sans MS" panose="030F0702030302020204" pitchFamily="66" charset="0"/>
                            </a:rPr>
                            <a:t>st</a:t>
                          </a:r>
                          <a:r>
                            <a:rPr lang="en-US" sz="2800" dirty="0">
                              <a:latin typeface="Comic Sans MS" panose="030F0702030302020204" pitchFamily="66" charset="0"/>
                            </a:rPr>
                            <a:t> Iteration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latin typeface="Comic Sans MS" panose="030F0702030302020204" pitchFamily="66" charset="0"/>
                            </a:rPr>
                            <a:t>i</a:t>
                          </a:r>
                          <a:r>
                            <a:rPr lang="en-US" sz="2800" dirty="0">
                              <a:latin typeface="Comic Sans MS" panose="030F0702030302020204" pitchFamily="66" charset="0"/>
                            </a:rPr>
                            <a:t> = 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7930266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omic Sans MS" panose="030F0702030302020204" pitchFamily="66" charset="0"/>
                            </a:rPr>
                            <a:t>Spatial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omic Sans MS" panose="030F0702030302020204" pitchFamily="66" charset="0"/>
                            </a:rPr>
                            <a:t>Every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oMath>
                          </a14:m>
                          <a:r>
                            <a:rPr lang="en-US" sz="2800" dirty="0">
                              <a:latin typeface="Comic Sans MS" panose="030F0702030302020204" pitchFamily="66" charset="0"/>
                            </a:rPr>
                            <a:t> Iteration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omic Sans MS" panose="030F0702030302020204" pitchFamily="66" charset="0"/>
                            </a:rPr>
                            <a:t>i mod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oMath>
                          </a14:m>
                          <a:r>
                            <a:rPr lang="en-US" sz="2800" dirty="0">
                              <a:latin typeface="Comic Sans MS" panose="030F0702030302020204" pitchFamily="66" charset="0"/>
                            </a:rPr>
                            <a:t> = 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60678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7">
                <a:extLst>
                  <a:ext uri="{FF2B5EF4-FFF2-40B4-BE49-F238E27FC236}">
                    <a16:creationId xmlns:a16="http://schemas.microsoft.com/office/drawing/2014/main" id="{BB6ECDF7-08C3-489F-ABF0-791ADCDBA80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0903659"/>
                  </p:ext>
                </p:extLst>
              </p:nvPr>
            </p:nvGraphicFramePr>
            <p:xfrm>
              <a:off x="838200" y="1825625"/>
              <a:ext cx="10515600" cy="20726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0">
                      <a:extLst>
                        <a:ext uri="{9D8B030D-6E8A-4147-A177-3AD203B41FA5}">
                          <a16:colId xmlns:a16="http://schemas.microsoft.com/office/drawing/2014/main" val="4266043921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3037978973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452452459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Comic Sans MS" panose="030F0702030302020204" pitchFamily="66" charset="0"/>
                            </a:rPr>
                            <a:t>Locality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Comic Sans MS" panose="030F0702030302020204" pitchFamily="66" charset="0"/>
                            </a:rPr>
                            <a:t>Miss Instances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Comic Sans MS" panose="030F0702030302020204" pitchFamily="66" charset="0"/>
                            </a:rPr>
                            <a:t>Predicate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7787191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omic Sans MS" panose="030F0702030302020204" pitchFamily="66" charset="0"/>
                            </a:rPr>
                            <a:t>None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omic Sans MS" panose="030F0702030302020204" pitchFamily="66" charset="0"/>
                            </a:rPr>
                            <a:t>Every Iteration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true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6363616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omic Sans MS" panose="030F0702030302020204" pitchFamily="66" charset="0"/>
                            </a:rPr>
                            <a:t>Temporal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omic Sans MS" panose="030F0702030302020204" pitchFamily="66" charset="0"/>
                            </a:rPr>
                            <a:t>1</a:t>
                          </a:r>
                          <a:r>
                            <a:rPr lang="en-US" sz="2800" baseline="30000" dirty="0">
                              <a:latin typeface="Comic Sans MS" panose="030F0702030302020204" pitchFamily="66" charset="0"/>
                            </a:rPr>
                            <a:t>st</a:t>
                          </a:r>
                          <a:r>
                            <a:rPr lang="en-US" sz="2800" dirty="0">
                              <a:latin typeface="Comic Sans MS" panose="030F0702030302020204" pitchFamily="66" charset="0"/>
                            </a:rPr>
                            <a:t> Iteration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latin typeface="Comic Sans MS" panose="030F0702030302020204" pitchFamily="66" charset="0"/>
                            </a:rPr>
                            <a:t>i</a:t>
                          </a:r>
                          <a:r>
                            <a:rPr lang="en-US" sz="2800" dirty="0">
                              <a:latin typeface="Comic Sans MS" panose="030F0702030302020204" pitchFamily="66" charset="0"/>
                            </a:rPr>
                            <a:t> = 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7930266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omic Sans MS" panose="030F0702030302020204" pitchFamily="66" charset="0"/>
                            </a:rPr>
                            <a:t>Spatial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312941" r="-100174" b="-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348" t="-312941" r="-348" b="-3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06781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70BA16-13CA-4B7D-9EA1-6F74FCCC3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CBB7-9A8F-4D93-A81E-FAB40E84772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0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B8796-7907-4657-BD71-9F1F0EFC9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Prefetch Insertion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BAF98-3B60-48E6-BE79-E8E85F4EEE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Given that now we have </a:t>
            </a:r>
            <a:r>
              <a:rPr lang="en-US" u="sng" dirty="0"/>
              <a:t>Prefetch Predicate</a:t>
            </a:r>
            <a:r>
              <a:rPr lang="en-US" dirty="0"/>
              <a:t>, how are we going to insert them?</a:t>
            </a:r>
          </a:p>
          <a:p>
            <a:r>
              <a:rPr lang="en-US" dirty="0"/>
              <a:t>Consider the code on the right hand side: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0E73BEB-0D4E-4471-8DDE-2738BBA3446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double a[100];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(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0, 100</m:t>
                        </m:r>
                      </m:e>
                    </m:d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	a[</a:t>
                </a:r>
                <a:r>
                  <a:rPr lang="en-US" dirty="0" err="1"/>
                  <a:t>i</a:t>
                </a:r>
                <a:r>
                  <a:rPr lang="en-US" dirty="0"/>
                  <a:t>] = 0;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// </a:t>
                </a:r>
                <a:r>
                  <a:rPr lang="en-US" u="sng" dirty="0">
                    <a:solidFill>
                      <a:srgbClr val="FF0000"/>
                    </a:solidFill>
                  </a:rPr>
                  <a:t>2 elements</a:t>
                </a:r>
                <a:r>
                  <a:rPr lang="en-US" dirty="0">
                    <a:solidFill>
                      <a:prstClr val="black"/>
                    </a:solidFill>
                  </a:rPr>
                  <a:t> per cache block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0E73BEB-0D4E-4471-8DDE-2738BBA344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471" t="-2381" r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AAAB7-FBCE-45DB-A5D4-005F23B31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CBB7-9A8F-4D93-A81E-FAB40E84772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77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6FCF87-9942-427D-863B-6B4AF57CF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Splitting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C97D7E-8E0A-4889-BBB9-E7AE5F7984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00EC75D-457D-4C12-8ACA-19580365AF4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double a[100];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(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0, 100</m:t>
                        </m:r>
                      </m:e>
                    </m:d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	if (</a:t>
                </a:r>
                <a:r>
                  <a:rPr lang="en-US" dirty="0" err="1"/>
                  <a:t>i</a:t>
                </a:r>
                <a:r>
                  <a:rPr lang="en-US" dirty="0"/>
                  <a:t> mod 2 == 0)</a:t>
                </a:r>
              </a:p>
              <a:p>
                <a:pPr marL="0" indent="0">
                  <a:buNone/>
                </a:pPr>
                <a:r>
                  <a:rPr lang="en-US" dirty="0"/>
                  <a:t>		prefetch …</a:t>
                </a:r>
              </a:p>
              <a:p>
                <a:pPr marL="0" indent="0">
                  <a:buNone/>
                </a:pPr>
                <a:r>
                  <a:rPr lang="en-US" dirty="0"/>
                  <a:t>	a[</a:t>
                </a:r>
                <a:r>
                  <a:rPr lang="en-US" dirty="0" err="1"/>
                  <a:t>i</a:t>
                </a:r>
                <a:r>
                  <a:rPr lang="en-US" dirty="0"/>
                  <a:t>] = 0;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// </a:t>
                </a:r>
                <a:r>
                  <a:rPr lang="en-US" u="sng" dirty="0">
                    <a:solidFill>
                      <a:srgbClr val="FF0000"/>
                    </a:solidFill>
                  </a:rPr>
                  <a:t>2 elements</a:t>
                </a:r>
                <a:r>
                  <a:rPr lang="en-US" dirty="0">
                    <a:solidFill>
                      <a:prstClr val="black"/>
                    </a:solidFill>
                  </a:rPr>
                  <a:t> per cache block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00EC75D-457D-4C12-8ACA-19580365AF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128" t="-3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5171F0-EF9D-4426-B167-8140BA75B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Loop Unrolling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00E28148-D970-46D7-852F-373C0F6BAB65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double a[100];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(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0, 100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en-US" u="sng" dirty="0" err="1">
                    <a:solidFill>
                      <a:srgbClr val="FF0000"/>
                    </a:solidFill>
                  </a:rPr>
                  <a:t>i</a:t>
                </a:r>
                <a:r>
                  <a:rPr lang="en-US" u="sng" dirty="0">
                    <a:solidFill>
                      <a:srgbClr val="FF0000"/>
                    </a:solidFill>
                  </a:rPr>
                  <a:t> += 2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	// </a:t>
                </a:r>
                <a:r>
                  <a:rPr lang="en-US" u="sng" dirty="0">
                    <a:solidFill>
                      <a:srgbClr val="FF0000"/>
                    </a:solidFill>
                  </a:rPr>
                  <a:t>NO “if” is needed!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prefetch …</a:t>
                </a:r>
              </a:p>
              <a:p>
                <a:pPr marL="0" indent="0">
                  <a:buNone/>
                </a:pPr>
                <a:r>
                  <a:rPr lang="en-US" dirty="0"/>
                  <a:t>	a[</a:t>
                </a:r>
                <a:r>
                  <a:rPr lang="en-US" dirty="0" err="1"/>
                  <a:t>i</a:t>
                </a:r>
                <a:r>
                  <a:rPr lang="en-US" dirty="0"/>
                  <a:t>] = 0; </a:t>
                </a:r>
                <a:r>
                  <a:rPr lang="en-US" u="sng" dirty="0">
                    <a:solidFill>
                      <a:srgbClr val="FF0000"/>
                    </a:solidFill>
                  </a:rPr>
                  <a:t>a[</a:t>
                </a:r>
                <a:r>
                  <a:rPr lang="en-US" u="sng" dirty="0" err="1">
                    <a:solidFill>
                      <a:srgbClr val="FF0000"/>
                    </a:solidFill>
                  </a:rPr>
                  <a:t>i</a:t>
                </a:r>
                <a:r>
                  <a:rPr lang="en-US" u="sng" dirty="0">
                    <a:solidFill>
                      <a:srgbClr val="FF0000"/>
                    </a:solidFill>
                  </a:rPr>
                  <a:t> + 1] = 0;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// </a:t>
                </a:r>
                <a:r>
                  <a:rPr lang="en-US" u="sng" dirty="0">
                    <a:solidFill>
                      <a:srgbClr val="FF0000"/>
                    </a:solidFill>
                  </a:rPr>
                  <a:t>2 elements</a:t>
                </a:r>
                <a:r>
                  <a:rPr lang="en-US" dirty="0">
                    <a:solidFill>
                      <a:prstClr val="black"/>
                    </a:solidFill>
                  </a:rPr>
                  <a:t> per cache block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00E28148-D970-46D7-852F-373C0F6BAB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l="-2118" t="-3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29DAAA-16B7-45A2-BCF6-86E72783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CBB7-9A8F-4D93-A81E-FAB40E84772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63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6C3E45D-747E-4104-A8EF-4C2CDB1B3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Splitting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296409B4-2C33-4A72-A8AC-0D6044FC80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Idea: Isolate </a:t>
                </a:r>
                <a:r>
                  <a:rPr lang="en-US" u="sng" dirty="0"/>
                  <a:t>Miss Instances</a:t>
                </a:r>
                <a:r>
                  <a:rPr lang="en-US" dirty="0"/>
                  <a:t> by </a:t>
                </a:r>
                <a:r>
                  <a:rPr lang="en-US" u="sng" dirty="0">
                    <a:solidFill>
                      <a:srgbClr val="FF0000"/>
                    </a:solidFill>
                  </a:rPr>
                  <a:t>Loop Splitting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Temporal Locality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Misses on 1</a:t>
                </a:r>
                <a:r>
                  <a:rPr lang="en-US" baseline="30000" dirty="0"/>
                  <a:t>st</a:t>
                </a:r>
                <a:r>
                  <a:rPr lang="en-US" dirty="0"/>
                  <a:t> Iteration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u="sng" dirty="0">
                    <a:solidFill>
                      <a:srgbClr val="FF0000"/>
                    </a:solidFill>
                  </a:rPr>
                  <a:t>Peel</a:t>
                </a:r>
                <a:r>
                  <a:rPr lang="en-US" dirty="0"/>
                  <a:t> the 1</a:t>
                </a:r>
                <a:r>
                  <a:rPr lang="en-US" baseline="30000" dirty="0"/>
                  <a:t>st</a:t>
                </a:r>
                <a:r>
                  <a:rPr lang="en-US" dirty="0"/>
                  <a:t> Iteration</a:t>
                </a:r>
              </a:p>
              <a:p>
                <a:pPr lvl="1"/>
                <a:r>
                  <a:rPr lang="en-US" dirty="0"/>
                  <a:t>Spatial Locality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Misses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Iteration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u="sng" dirty="0">
                    <a:solidFill>
                      <a:srgbClr val="FF0000"/>
                    </a:solidFill>
                  </a:rPr>
                  <a:t>Unroll</a:t>
                </a:r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296409B4-2C33-4A72-A8AC-0D6044FC80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9BE86A-E7AD-4E51-AF66-ACE25791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CBB7-9A8F-4D93-A81E-FAB40E84772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29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D0BD9C-807F-4705-97D8-69C5B7174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Pipelining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0EA4C66-720D-4028-AFCA-F5B5A14CE1C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double a[100];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(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0, 100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i</a:t>
                </a:r>
                <a:r>
                  <a:rPr lang="en-US" dirty="0"/>
                  <a:t> += 2) </a:t>
                </a:r>
              </a:p>
              <a:p>
                <a:pPr marL="0" indent="0">
                  <a:buNone/>
                </a:pPr>
                <a:r>
                  <a:rPr lang="en-US" dirty="0"/>
                  <a:t>	prefetch </a:t>
                </a:r>
                <a:r>
                  <a:rPr lang="en-US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_____</a:t>
                </a:r>
              </a:p>
              <a:p>
                <a:pPr marL="0" indent="0">
                  <a:buNone/>
                </a:pPr>
                <a:r>
                  <a:rPr lang="en-US" dirty="0"/>
                  <a:t>	a[</a:t>
                </a:r>
                <a:r>
                  <a:rPr lang="en-US" dirty="0" err="1"/>
                  <a:t>i</a:t>
                </a:r>
                <a:r>
                  <a:rPr lang="en-US" dirty="0"/>
                  <a:t>] = 0; a[</a:t>
                </a:r>
                <a:r>
                  <a:rPr lang="en-US" dirty="0" err="1"/>
                  <a:t>i</a:t>
                </a:r>
                <a:r>
                  <a:rPr lang="en-US" dirty="0"/>
                  <a:t> + 1] = 0;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// </a:t>
                </a:r>
                <a:r>
                  <a:rPr lang="en-US" dirty="0">
                    <a:solidFill>
                      <a:prstClr val="black"/>
                    </a:solidFill>
                  </a:rPr>
                  <a:t>2 elements per cache block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0EA4C66-720D-4028-AFCA-F5B5A14CE1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71" t="-2381" r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F5F367-C6B1-45A4-8E77-C6096EDADE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What should “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_____</a:t>
            </a:r>
            <a:r>
              <a:rPr lang="en-US" dirty="0"/>
              <a:t>” be?</a:t>
            </a:r>
          </a:p>
          <a:p>
            <a:pPr lvl="1"/>
            <a:r>
              <a:rPr lang="en-US" dirty="0"/>
              <a:t>a[</a:t>
            </a:r>
            <a:r>
              <a:rPr lang="en-US" dirty="0" err="1"/>
              <a:t>i</a:t>
            </a:r>
            <a:r>
              <a:rPr lang="en-US" dirty="0"/>
              <a:t>]? a[</a:t>
            </a:r>
            <a:r>
              <a:rPr lang="en-US" dirty="0" err="1"/>
              <a:t>i</a:t>
            </a:r>
            <a:r>
              <a:rPr lang="en-US" dirty="0"/>
              <a:t> + 2]?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609E9-9707-4976-8328-5B8C4B80C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CBB7-9A8F-4D93-A81E-FAB40E84772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97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AB4B4-FF68-4A73-AB9A-11F5CDE87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Pipelining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C5F168F-81DD-43D8-B4EA-B2CB8B381F2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answer depends on the </a:t>
                </a:r>
                <a:r>
                  <a:rPr lang="en-US" u="sng" dirty="0"/>
                  <a:t>relative ratio</a:t>
                </a:r>
                <a:r>
                  <a:rPr lang="en-US" dirty="0"/>
                  <a:t> between </a:t>
                </a:r>
                <a:r>
                  <a:rPr lang="en-US" u="sng" dirty="0">
                    <a:solidFill>
                      <a:srgbClr val="FF0000"/>
                    </a:solidFill>
                  </a:rPr>
                  <a:t>memory access latency</a:t>
                </a:r>
                <a:r>
                  <a:rPr lang="en-US" dirty="0"/>
                  <a:t> and </a:t>
                </a:r>
                <a:r>
                  <a:rPr lang="en-US" u="sng" dirty="0">
                    <a:solidFill>
                      <a:srgbClr val="FF0000"/>
                    </a:solidFill>
                  </a:rPr>
                  <a:t>shortest path through loop body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To fully hide the memory latency with execution, prefetch what is needed for the next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mem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exec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iterations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C5F168F-81DD-43D8-B4EA-B2CB8B381F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118" t="-2381" r="-3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50342A-8A47-44EE-8316-31DD81F00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CBB7-9A8F-4D93-A81E-FAB40E84772D}" type="slidenum">
              <a:rPr lang="en-US" smtClean="0"/>
              <a:t>28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A478581-B353-4A63-B8F3-B2F15263F7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66896"/>
            <a:ext cx="5181600" cy="2468795"/>
          </a:xfrm>
        </p:spPr>
      </p:pic>
    </p:spTree>
    <p:extLst>
      <p:ext uri="{BB962C8B-B14F-4D97-AF65-F5344CB8AC3E}">
        <p14:creationId xmlns:p14="http://schemas.microsoft.com/office/powerpoint/2010/main" val="4055376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E1289-F3A1-49F7-A0FE-CD2A7D645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Pipelining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FA7321-16BB-4D36-96FD-41BD7A31E1E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double a[100];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(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0, 100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i</a:t>
                </a:r>
                <a:r>
                  <a:rPr lang="en-US" dirty="0"/>
                  <a:t> += 2) </a:t>
                </a:r>
              </a:p>
              <a:p>
                <a:pPr marL="0" indent="0">
                  <a:buNone/>
                </a:pPr>
                <a:r>
                  <a:rPr lang="en-US" dirty="0"/>
                  <a:t>	prefetch </a:t>
                </a:r>
                <a:r>
                  <a:rPr lang="en-US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_____</a:t>
                </a:r>
              </a:p>
              <a:p>
                <a:pPr marL="0" indent="0">
                  <a:buNone/>
                </a:pPr>
                <a:r>
                  <a:rPr lang="en-US" dirty="0"/>
                  <a:t>	a[</a:t>
                </a:r>
                <a:r>
                  <a:rPr lang="en-US" dirty="0" err="1"/>
                  <a:t>i</a:t>
                </a:r>
                <a:r>
                  <a:rPr lang="en-US" dirty="0"/>
                  <a:t>] = 0; a[</a:t>
                </a:r>
                <a:r>
                  <a:rPr lang="en-US" dirty="0" err="1"/>
                  <a:t>i</a:t>
                </a:r>
                <a:r>
                  <a:rPr lang="en-US" dirty="0"/>
                  <a:t> + 1] = 0;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// </a:t>
                </a:r>
                <a:r>
                  <a:rPr lang="en-US" dirty="0">
                    <a:solidFill>
                      <a:prstClr val="black"/>
                    </a:solidFill>
                  </a:rPr>
                  <a:t>2 elements per cache block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FA7321-16BB-4D36-96FD-41BD7A31E1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05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88C82C1-0E83-4806-AD6F-FEE5608CBDD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double a[100];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(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0, 6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i</a:t>
                </a:r>
                <a:r>
                  <a:rPr lang="en-US" dirty="0"/>
                  <a:t>+= 2) // prologue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u="sng" dirty="0">
                    <a:solidFill>
                      <a:srgbClr val="FF0000"/>
                    </a:solidFill>
                  </a:rPr>
                  <a:t>prefetch a[</a:t>
                </a:r>
                <a:r>
                  <a:rPr lang="en-US" u="sng" dirty="0" err="1">
                    <a:solidFill>
                      <a:srgbClr val="FF0000"/>
                    </a:solidFill>
                  </a:rPr>
                  <a:t>i</a:t>
                </a:r>
                <a:r>
                  <a:rPr lang="en-US" u="sng" dirty="0">
                    <a:solidFill>
                      <a:srgbClr val="FF0000"/>
                    </a:solidFill>
                  </a:rPr>
                  <a:t>]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(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94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i</a:t>
                </a:r>
                <a:r>
                  <a:rPr lang="en-US" dirty="0"/>
                  <a:t> += 2)  // steady state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u="sng" dirty="0">
                    <a:solidFill>
                      <a:srgbClr val="FF0000"/>
                    </a:solidFill>
                  </a:rPr>
                  <a:t>prefetch a[</a:t>
                </a:r>
                <a:r>
                  <a:rPr lang="en-US" u="sng" dirty="0" err="1">
                    <a:solidFill>
                      <a:srgbClr val="FF0000"/>
                    </a:solidFill>
                  </a:rPr>
                  <a:t>i</a:t>
                </a:r>
                <a:r>
                  <a:rPr lang="en-US" u="sng" dirty="0">
                    <a:solidFill>
                      <a:srgbClr val="FF0000"/>
                    </a:solidFill>
                  </a:rPr>
                  <a:t> + 6]</a:t>
                </a:r>
              </a:p>
              <a:p>
                <a:pPr marL="0" indent="0">
                  <a:buNone/>
                </a:pPr>
                <a:r>
                  <a:rPr lang="en-US" dirty="0"/>
                  <a:t>	a[</a:t>
                </a:r>
                <a:r>
                  <a:rPr lang="en-US" dirty="0" err="1"/>
                  <a:t>i</a:t>
                </a:r>
                <a:r>
                  <a:rPr lang="en-US" dirty="0"/>
                  <a:t>] = 0; a[</a:t>
                </a:r>
                <a:r>
                  <a:rPr lang="en-US" dirty="0" err="1"/>
                  <a:t>i</a:t>
                </a:r>
                <a:r>
                  <a:rPr lang="en-US" dirty="0"/>
                  <a:t> + 1] = 0;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(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94, 100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i</a:t>
                </a:r>
                <a:r>
                  <a:rPr lang="en-US" dirty="0"/>
                  <a:t> += 2) // epilogue</a:t>
                </a:r>
              </a:p>
              <a:p>
                <a:pPr marL="0" indent="0">
                  <a:buNone/>
                </a:pPr>
                <a:r>
                  <a:rPr lang="en-US" dirty="0"/>
                  <a:t>	a[</a:t>
                </a:r>
                <a:r>
                  <a:rPr lang="en-US" dirty="0" err="1"/>
                  <a:t>i</a:t>
                </a:r>
                <a:r>
                  <a:rPr lang="en-US" dirty="0"/>
                  <a:t>] = 0; a[</a:t>
                </a:r>
                <a:r>
                  <a:rPr lang="en-US" dirty="0" err="1"/>
                  <a:t>i</a:t>
                </a:r>
                <a:r>
                  <a:rPr lang="en-US" dirty="0"/>
                  <a:t> + 1] = 0;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// </a:t>
                </a:r>
                <a:r>
                  <a:rPr lang="en-US" dirty="0">
                    <a:solidFill>
                      <a:prstClr val="black"/>
                    </a:solidFill>
                  </a:rPr>
                  <a:t>2 elements per cache block,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mem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exec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88C82C1-0E83-4806-AD6F-FEE5608CBD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05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94F854-321A-4778-9A71-1EFCB5DD7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CBB7-9A8F-4D93-A81E-FAB40E84772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24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E8CBC-ED50-402E-B2A0-9DC19FA9F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E985A-96D3-428E-9579-4870971B0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good questions have already been asked on Piazza.</a:t>
            </a:r>
          </a:p>
          <a:p>
            <a:pPr lvl="1"/>
            <a:r>
              <a:rPr lang="en-US" dirty="0"/>
              <a:t>Please </a:t>
            </a:r>
            <a:r>
              <a:rPr lang="en-US" u="sng" dirty="0">
                <a:solidFill>
                  <a:srgbClr val="FF0000"/>
                </a:solidFill>
              </a:rPr>
              <a:t>go through them first</a:t>
            </a:r>
            <a:r>
              <a:rPr lang="en-US" dirty="0"/>
              <a:t> before solving the assignment.</a:t>
            </a:r>
          </a:p>
          <a:p>
            <a:r>
              <a:rPr lang="en-US" dirty="0"/>
              <a:t>Please </a:t>
            </a:r>
            <a:r>
              <a:rPr lang="en-US" u="sng" dirty="0">
                <a:solidFill>
                  <a:srgbClr val="FF0000"/>
                </a:solidFill>
              </a:rPr>
              <a:t>ignore</a:t>
            </a:r>
            <a:r>
              <a:rPr lang="en-US" dirty="0"/>
              <a:t> the </a:t>
            </a:r>
            <a:r>
              <a:rPr lang="en-US" u="sng" dirty="0">
                <a:solidFill>
                  <a:srgbClr val="FF0000"/>
                </a:solidFill>
              </a:rPr>
              <a:t>Profiling</a:t>
            </a:r>
            <a:r>
              <a:rPr lang="en-US" dirty="0"/>
              <a:t> sections for now, because it seems that the option </a:t>
            </a:r>
            <a:r>
              <a:rPr lang="en-US" u="sng" dirty="0"/>
              <a:t>–stats</a:t>
            </a:r>
            <a:r>
              <a:rPr lang="en-US" dirty="0"/>
              <a:t> is missing in </a:t>
            </a:r>
            <a:r>
              <a:rPr lang="en-US" u="sng" dirty="0" err="1"/>
              <a:t>lli</a:t>
            </a:r>
            <a:r>
              <a:rPr lang="en-US" dirty="0"/>
              <a:t> (thanks to </a:t>
            </a:r>
            <a:r>
              <a:rPr lang="en-US" u="sng" dirty="0"/>
              <a:t>Stone </a:t>
            </a:r>
            <a:r>
              <a:rPr lang="en-US" u="sng" dirty="0" err="1"/>
              <a:t>Jin</a:t>
            </a:r>
            <a:r>
              <a:rPr lang="en-US" dirty="0"/>
              <a:t>).</a:t>
            </a:r>
          </a:p>
          <a:p>
            <a:r>
              <a:rPr lang="en-US" dirty="0"/>
              <a:t>Please name your pass </a:t>
            </a:r>
            <a:r>
              <a:rPr lang="en-US" u="sng" dirty="0">
                <a:solidFill>
                  <a:srgbClr val="FF0000"/>
                </a:solidFill>
              </a:rPr>
              <a:t>loop-invariant-code-motion</a:t>
            </a:r>
            <a:r>
              <a:rPr lang="en-US" dirty="0"/>
              <a:t> as </a:t>
            </a:r>
            <a:r>
              <a:rPr lang="en-US" dirty="0" err="1"/>
              <a:t>licm</a:t>
            </a:r>
            <a:r>
              <a:rPr lang="en-US" dirty="0"/>
              <a:t> seems to contradict with built-in LLVM pass (thanks to </a:t>
            </a:r>
            <a:r>
              <a:rPr lang="en-US" u="sng" dirty="0" err="1"/>
              <a:t>Lioudmila</a:t>
            </a:r>
            <a:r>
              <a:rPr lang="en-US" u="sng" dirty="0"/>
              <a:t> </a:t>
            </a:r>
            <a:r>
              <a:rPr lang="en-US" u="sng" dirty="0" err="1"/>
              <a:t>Tishkina</a:t>
            </a:r>
            <a:r>
              <a:rPr lang="en-US" dirty="0"/>
              <a:t>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9E73F-095E-47FE-AD3A-446CE395A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CBB7-9A8F-4D93-A81E-FAB40E8477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835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3F7160B-1804-4637-B68C-B29234DCC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13454F6-F6DA-4250-94A7-3637F09BA6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u="sng" dirty="0"/>
                  <a:t>Locality Analysis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u="sng" dirty="0"/>
                  <a:t>Miss Instances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u="sng" dirty="0">
                    <a:solidFill>
                      <a:srgbClr val="FF0000"/>
                    </a:solidFill>
                  </a:rPr>
                  <a:t>Prefetch Predicate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u="sng" dirty="0">
                    <a:solidFill>
                      <a:srgbClr val="FF0000"/>
                    </a:solidFill>
                  </a:rPr>
                  <a:t>Loop Splitting</a:t>
                </a:r>
                <a:r>
                  <a:rPr lang="en-US" dirty="0"/>
                  <a:t> &amp; </a:t>
                </a:r>
                <a:r>
                  <a:rPr lang="en-US" u="sng" dirty="0">
                    <a:solidFill>
                      <a:srgbClr val="FF0000"/>
                    </a:solidFill>
                  </a:rPr>
                  <a:t>Software Pipelining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13454F6-F6DA-4250-94A7-3637F09BA6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CFB1F1-C365-4D5D-8DBC-4899FD255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CBB7-9A8F-4D93-A81E-FAB40E84772D}" type="slidenum">
              <a:rPr lang="en-US" smtClean="0"/>
              <a:t>30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97892C-60F2-4A96-8B1F-7830CFF97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02" y="2469222"/>
            <a:ext cx="10540898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2740F-4E5A-486F-927F-21284C87B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54D25-AA69-4DD5-BE67-0D4F6E0544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Please write your test cases in </a:t>
            </a:r>
            <a:r>
              <a:rPr lang="en-US" u="sng" dirty="0">
                <a:solidFill>
                  <a:srgbClr val="FF0000"/>
                </a:solidFill>
              </a:rPr>
              <a:t>do-while</a:t>
            </a:r>
            <a:r>
              <a:rPr lang="en-US" dirty="0"/>
              <a:t> loop because special handling is required for </a:t>
            </a:r>
            <a:r>
              <a:rPr lang="en-US" u="sng" dirty="0"/>
              <a:t>for-loop</a:t>
            </a:r>
            <a:r>
              <a:rPr lang="en-US" dirty="0"/>
              <a:t> and </a:t>
            </a:r>
            <a:r>
              <a:rPr lang="en-US" u="sng" dirty="0"/>
              <a:t>while-loop</a:t>
            </a:r>
            <a:r>
              <a:rPr lang="en-US" dirty="0"/>
              <a:t> (thanks to </a:t>
            </a:r>
            <a:r>
              <a:rPr lang="en-US" u="sng" dirty="0"/>
              <a:t>Terrence Hung</a:t>
            </a:r>
            <a:r>
              <a:rPr lang="en-US" dirty="0"/>
              <a:t>).</a:t>
            </a:r>
          </a:p>
          <a:p>
            <a:r>
              <a:rPr lang="en-US" dirty="0"/>
              <a:t>Why? Consider the code on the right hand side: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A42592-91A8-49B6-A103-D2F9FE489A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j = 5;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</a:t>
            </a:r>
            <a:r>
              <a:rPr lang="en-US" u="sng" dirty="0">
                <a:solidFill>
                  <a:srgbClr val="FF0000"/>
                </a:solidFill>
              </a:rPr>
              <a:t>???</a:t>
            </a:r>
            <a:r>
              <a:rPr lang="en-US" dirty="0"/>
              <a:t>; ++</a:t>
            </a:r>
            <a:r>
              <a:rPr lang="en-US" dirty="0" err="1"/>
              <a:t>i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j = 10;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printf</a:t>
            </a:r>
            <a:r>
              <a:rPr lang="en-US" dirty="0"/>
              <a:t>(“%d”, j);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6E3F4-A77A-4EAB-8F66-9ACEDE1E1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CBB7-9A8F-4D93-A81E-FAB40E8477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74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FB3AE-4BBA-4C82-B130-FB4AC42FA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BBD2A-8B96-41EF-99A5-916899C0CF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Idea: </a:t>
            </a:r>
            <a:r>
              <a:rPr lang="en-US" u="sng" dirty="0">
                <a:solidFill>
                  <a:srgbClr val="FF0000"/>
                </a:solidFill>
              </a:rPr>
              <a:t>Body statements are not guaranteed to execute</a:t>
            </a:r>
            <a:r>
              <a:rPr lang="en-US" dirty="0"/>
              <a:t>, therefore cannot perform code motion.</a:t>
            </a:r>
          </a:p>
          <a:p>
            <a:r>
              <a:rPr lang="en-US" dirty="0"/>
              <a:t>Need to perform the </a:t>
            </a:r>
            <a:r>
              <a:rPr lang="en-US" u="sng" dirty="0">
                <a:solidFill>
                  <a:srgbClr val="FF0000"/>
                </a:solidFill>
              </a:rPr>
              <a:t>Landing-Pad Transformation</a:t>
            </a:r>
            <a:r>
              <a:rPr lang="en-US" dirty="0"/>
              <a:t> first before LICM.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3AD30-C2C8-4000-9819-F14309021A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 = 5;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</a:t>
            </a:r>
            <a:r>
              <a:rPr lang="en-US" u="sng" dirty="0">
                <a:solidFill>
                  <a:srgbClr val="FF0000"/>
                </a:solidFill>
              </a:rPr>
              <a:t>???</a:t>
            </a:r>
            <a:r>
              <a:rPr lang="en-US" dirty="0"/>
              <a:t>; ++</a:t>
            </a:r>
            <a:r>
              <a:rPr lang="en-US" dirty="0" err="1"/>
              <a:t>i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j = 10;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printf</a:t>
            </a:r>
            <a:r>
              <a:rPr lang="en-US" dirty="0"/>
              <a:t>(“%d”, j);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EB241-E09C-4113-9DC2-F08C509DC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CBB7-9A8F-4D93-A81E-FAB40E8477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20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0C7CF-E08E-442B-8A88-77FD2A3D6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Landing-Pad Transformation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CE4CD6-FAF3-4F41-949D-28B2F70A70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011FE4-AD04-443F-B0D6-886EF95FE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After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F76E7E-2F33-4406-9802-1F8F8F150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CBB7-9A8F-4D93-A81E-FAB40E84772D}" type="slidenum">
              <a:rPr lang="en-US" smtClean="0"/>
              <a:t>6</a:t>
            </a:fld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24FBCFF-32DE-4664-9D82-A68E1C0F3D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729" y="3428564"/>
            <a:ext cx="2561905" cy="1837609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8F27B40-01AB-4FED-9DE7-2508CFF57B2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079" y="2809274"/>
            <a:ext cx="2771429" cy="3076190"/>
          </a:xfrm>
        </p:spPr>
      </p:pic>
    </p:spTree>
    <p:extLst>
      <p:ext uri="{BB962C8B-B14F-4D97-AF65-F5344CB8AC3E}">
        <p14:creationId xmlns:p14="http://schemas.microsoft.com/office/powerpoint/2010/main" val="3812876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143B-AFD0-4F6F-A528-7FDE54D78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Landing-Pad Transformation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4BA98-443C-4EBE-84A8-874FFD2E84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407D5-7816-4BA4-A43B-F743F6F626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j = 5;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</a:t>
            </a:r>
            <a:r>
              <a:rPr lang="en-US" u="sng" dirty="0">
                <a:solidFill>
                  <a:srgbClr val="FF0000"/>
                </a:solidFill>
              </a:rPr>
              <a:t>???</a:t>
            </a:r>
            <a:r>
              <a:rPr lang="en-US" dirty="0"/>
              <a:t>; ++</a:t>
            </a:r>
            <a:r>
              <a:rPr lang="en-US" dirty="0" err="1"/>
              <a:t>i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j = 10;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printf</a:t>
            </a:r>
            <a:r>
              <a:rPr lang="en-US" dirty="0"/>
              <a:t>(“%d”, j);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2E72-2032-4DF9-8560-FD89CDFF6B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After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91BD31-4428-405E-9553-D9AE60FFDBB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j = 5; </a:t>
            </a:r>
            <a:r>
              <a:rPr lang="en-US" dirty="0" err="1"/>
              <a:t>i</a:t>
            </a:r>
            <a:r>
              <a:rPr lang="en-US" dirty="0"/>
              <a:t> = 0;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(</a:t>
            </a:r>
            <a:r>
              <a:rPr lang="en-US" dirty="0" err="1"/>
              <a:t>i</a:t>
            </a:r>
            <a:r>
              <a:rPr lang="en-US" dirty="0"/>
              <a:t> &lt; ???) { // </a:t>
            </a:r>
            <a:r>
              <a:rPr lang="en-US" u="sng" dirty="0">
                <a:solidFill>
                  <a:srgbClr val="FF0000"/>
                </a:solidFill>
              </a:rPr>
              <a:t>Landing-Pad</a:t>
            </a:r>
          </a:p>
          <a:p>
            <a:pPr marL="0" indent="0">
              <a:buNone/>
            </a:pPr>
            <a:r>
              <a:rPr lang="en-US" dirty="0"/>
              <a:t>	do {</a:t>
            </a:r>
          </a:p>
          <a:p>
            <a:pPr marL="0" indent="0">
              <a:buNone/>
            </a:pPr>
            <a:r>
              <a:rPr lang="en-US" dirty="0"/>
              <a:t>		j = 10;</a:t>
            </a:r>
          </a:p>
          <a:p>
            <a:pPr marL="0" indent="0">
              <a:buNone/>
            </a:pPr>
            <a:r>
              <a:rPr lang="en-US" dirty="0"/>
              <a:t>		++</a:t>
            </a:r>
            <a:r>
              <a:rPr lang="en-US" dirty="0" err="1"/>
              <a:t>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} while (</a:t>
            </a:r>
            <a:r>
              <a:rPr lang="en-US" dirty="0" err="1"/>
              <a:t>i</a:t>
            </a:r>
            <a:r>
              <a:rPr lang="en-US" dirty="0"/>
              <a:t> &lt; ???);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printf</a:t>
            </a:r>
            <a:r>
              <a:rPr lang="en-US" dirty="0"/>
              <a:t>(“%d”, j);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5F4D77-7CA4-439C-AB00-CEFA77FFF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CBB7-9A8F-4D93-A81E-FAB40E8477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12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9DCFF-3E03-4CA4-B4A7-5695196E1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3 Hints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4076CC-DE99-4039-9B17-0BC31E4DB3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Compute </a:t>
                </a:r>
                <a:r>
                  <a:rPr lang="en-US" u="sng" dirty="0">
                    <a:solidFill>
                      <a:srgbClr val="FF0000"/>
                    </a:solidFill>
                  </a:rPr>
                  <a:t>Loop Invariants</a:t>
                </a:r>
                <a:r>
                  <a:rPr lang="en-US" dirty="0"/>
                  <a:t>:</a:t>
                </a:r>
              </a:p>
              <a:p>
                <a:pPr marL="971550" lvl="1" indent="-514350">
                  <a:buFont typeface="+mj-lt"/>
                  <a:buAutoNum type="arabicParenR"/>
                </a:pPr>
                <a:r>
                  <a:rPr lang="en-US" dirty="0"/>
                  <a:t>Traverse through the loop, and get all the </a:t>
                </a:r>
                <a:r>
                  <a:rPr lang="en-US" u="sng" dirty="0"/>
                  <a:t>definitions inside</a:t>
                </a:r>
                <a:r>
                  <a:rPr lang="en-US" dirty="0"/>
                  <a:t>.</a:t>
                </a:r>
              </a:p>
              <a:p>
                <a:pPr marL="914400" lvl="1" indent="-457200">
                  <a:buFont typeface="+mj-lt"/>
                  <a:buAutoNum type="arabicParenR"/>
                </a:pPr>
                <a:r>
                  <a:rPr lang="en-US" dirty="0"/>
                  <a:t>Create a </a:t>
                </a:r>
                <a:r>
                  <a:rPr lang="en-US" u="sng" dirty="0">
                    <a:solidFill>
                      <a:srgbClr val="FF0000"/>
                    </a:solidFill>
                  </a:rPr>
                  <a:t>mapping</a:t>
                </a:r>
                <a:r>
                  <a:rPr lang="en-US" dirty="0"/>
                  <a:t> from </a:t>
                </a:r>
                <a:r>
                  <a:rPr lang="en-US" u="sng" dirty="0"/>
                  <a:t>Instruction</a:t>
                </a:r>
                <a:r>
                  <a:rPr lang="en-US" dirty="0"/>
                  <a:t> to </a:t>
                </a:r>
                <a:r>
                  <a:rPr lang="en-US" u="sng" dirty="0"/>
                  <a:t>bool</a:t>
                </a:r>
                <a:r>
                  <a:rPr lang="en-US" dirty="0"/>
                  <a:t> (</a:t>
                </a:r>
                <a:r>
                  <a:rPr lang="en-US" u="sng" dirty="0" err="1"/>
                  <a:t>isInvariant</a:t>
                </a:r>
                <a:r>
                  <a:rPr lang="en-US" dirty="0"/>
                  <a:t>).</a:t>
                </a:r>
              </a:p>
              <a:p>
                <a:pPr lvl="2"/>
                <a:r>
                  <a:rPr lang="en-US" dirty="0"/>
                  <a:t>Keep iterating </a:t>
                </a:r>
                <a:r>
                  <a:rPr lang="en-US" u="sng" dirty="0"/>
                  <a:t>until no changes</a:t>
                </a:r>
                <a:r>
                  <a:rPr lang="en-US" dirty="0"/>
                  <a:t> to such mapping occurs.</a:t>
                </a:r>
              </a:p>
              <a:p>
                <a:pPr lvl="2"/>
                <a:r>
                  <a:rPr lang="en-US" dirty="0"/>
                  <a:t>Mark instruction as </a:t>
                </a:r>
                <a:r>
                  <a:rPr lang="en-US" u="sng" dirty="0" err="1"/>
                  <a:t>isInvariant</a:t>
                </a:r>
                <a:r>
                  <a:rPr lang="en-US" dirty="0"/>
                  <a:t> </a:t>
                </a:r>
                <a:r>
                  <a:rPr lang="en-US" dirty="0" err="1"/>
                  <a:t>i.f.f</a:t>
                </a:r>
                <a:r>
                  <a:rPr lang="en-US" dirty="0"/>
                  <a:t>. its </a:t>
                </a:r>
                <a:r>
                  <a:rPr lang="en-US" u="sng" dirty="0"/>
                  <a:t>operands</a:t>
                </a:r>
                <a:r>
                  <a:rPr lang="en-US" dirty="0"/>
                  <a:t> have one of the following properties: (1) constant (2) definition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dirty="0"/>
                  <a:t> </a:t>
                </a:r>
                <a:r>
                  <a:rPr lang="en-US" u="sng" dirty="0"/>
                  <a:t>definitions inside</a:t>
                </a:r>
                <a:r>
                  <a:rPr lang="en-US" dirty="0"/>
                  <a:t> (3) definition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u="sng" dirty="0"/>
                  <a:t>definition inside</a:t>
                </a:r>
                <a:r>
                  <a:rPr lang="en-US" dirty="0"/>
                  <a:t> but definition has already been marked as </a:t>
                </a:r>
                <a:r>
                  <a:rPr lang="en-US" u="sng" dirty="0" err="1"/>
                  <a:t>isInvariant</a:t>
                </a:r>
                <a:r>
                  <a:rPr lang="en-US" dirty="0"/>
                  <a:t>.</a:t>
                </a:r>
              </a:p>
              <a:p>
                <a:pPr lvl="2"/>
                <a:r>
                  <a:rPr lang="en-US" dirty="0"/>
                  <a:t>Do not forget to also include the </a:t>
                </a:r>
                <a:r>
                  <a:rPr lang="en-US" u="sng" dirty="0">
                    <a:solidFill>
                      <a:srgbClr val="FF0000"/>
                    </a:solidFill>
                  </a:rPr>
                  <a:t>additional constraints</a:t>
                </a:r>
                <a:r>
                  <a:rPr lang="en-US" dirty="0"/>
                  <a:t> mentioned in the handout (</a:t>
                </a:r>
                <a:r>
                  <a:rPr lang="en-US" u="sng" dirty="0" err="1"/>
                  <a:t>isSafeToSpeculativelyExecute</a:t>
                </a:r>
                <a:r>
                  <a:rPr lang="en-US" dirty="0"/>
                  <a:t> …).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4076CC-DE99-4039-9B17-0BC31E4DB3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4062" r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CA586-1C09-4D27-9B70-522359146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CBB7-9A8F-4D93-A81E-FAB40E8477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6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FD2EA-E838-4871-B590-BAD958EC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3 Hints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0604F-5000-4E02-9899-C3BE5DFC9A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Compute </a:t>
            </a:r>
            <a:r>
              <a:rPr lang="en-US" u="sng" dirty="0">
                <a:solidFill>
                  <a:srgbClr val="FF0000"/>
                </a:solidFill>
              </a:rPr>
              <a:t>Dominator Tree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Please refer to the tutorial demo on </a:t>
            </a:r>
            <a:r>
              <a:rPr lang="en-US" u="sng" dirty="0"/>
              <a:t>SSA</a:t>
            </a:r>
            <a:r>
              <a:rPr lang="en-US" dirty="0"/>
              <a:t> on how this was done for </a:t>
            </a:r>
            <a:r>
              <a:rPr lang="en-US" u="sng" dirty="0"/>
              <a:t>Dominance Frontier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44FA45-3466-4B2B-B559-1AFD36C0CA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Compute </a:t>
            </a:r>
            <a:r>
              <a:rPr lang="en-US" u="sng" dirty="0">
                <a:solidFill>
                  <a:srgbClr val="FF0000"/>
                </a:solidFill>
              </a:rPr>
              <a:t>Loop Exit</a:t>
            </a:r>
            <a:r>
              <a:rPr lang="en-US" dirty="0"/>
              <a:t>:</a:t>
            </a:r>
          </a:p>
          <a:p>
            <a:pPr lvl="1"/>
            <a:r>
              <a:rPr lang="en-US" u="sng" dirty="0" err="1"/>
              <a:t>llvm</a:t>
            </a:r>
            <a:r>
              <a:rPr lang="en-US" u="sng" dirty="0"/>
              <a:t>::Loop</a:t>
            </a:r>
            <a:r>
              <a:rPr lang="en-US" dirty="0"/>
              <a:t> has built-in method call that tells you this.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4A833-AB57-4048-B4CB-9023212C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CBB7-9A8F-4D93-A81E-FAB40E8477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58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1648</Words>
  <Application>Microsoft Office PowerPoint</Application>
  <PresentationFormat>Widescreen</PresentationFormat>
  <Paragraphs>286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Cambria Math</vt:lpstr>
      <vt:lpstr>Comic Sans MS</vt:lpstr>
      <vt:lpstr>Office Theme</vt:lpstr>
      <vt:lpstr>Software Prefetching</vt:lpstr>
      <vt:lpstr>Assignment 3</vt:lpstr>
      <vt:lpstr>Q &amp; A</vt:lpstr>
      <vt:lpstr>Q &amp; A</vt:lpstr>
      <vt:lpstr>Q &amp; A</vt:lpstr>
      <vt:lpstr>Landing-Pad Transformation</vt:lpstr>
      <vt:lpstr>Landing-Pad Transformation</vt:lpstr>
      <vt:lpstr>Assignment 3 Hints</vt:lpstr>
      <vt:lpstr>Assignment 3 Hints</vt:lpstr>
      <vt:lpstr>Assignment 3 Hints</vt:lpstr>
      <vt:lpstr>Questions?</vt:lpstr>
      <vt:lpstr>Software Prefetching</vt:lpstr>
      <vt:lpstr>Software Prefetching</vt:lpstr>
      <vt:lpstr>What to prefetch?</vt:lpstr>
      <vt:lpstr>Recall: Locality Analysis</vt:lpstr>
      <vt:lpstr>Miss Instances</vt:lpstr>
      <vt:lpstr>Miss Instances – Temporal Locality</vt:lpstr>
      <vt:lpstr>Miss Instances – Temporal Locality</vt:lpstr>
      <vt:lpstr>Miss Instances – Temporal Locality</vt:lpstr>
      <vt:lpstr>Miss Instances – Spatial Locality</vt:lpstr>
      <vt:lpstr>Miss Instances – Spatial Locality</vt:lpstr>
      <vt:lpstr>Miss Instances – Spatial Locality</vt:lpstr>
      <vt:lpstr>Prefetch Predicate</vt:lpstr>
      <vt:lpstr>Prefetch Insertion</vt:lpstr>
      <vt:lpstr>Loop Splitting</vt:lpstr>
      <vt:lpstr>Loop Splitting</vt:lpstr>
      <vt:lpstr>Software Pipelining</vt:lpstr>
      <vt:lpstr>Software Pipelining</vt:lpstr>
      <vt:lpstr>Software Pipelining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Bojian Zheng</dc:creator>
  <cp:lastModifiedBy>Bojian Zheng</cp:lastModifiedBy>
  <cp:revision>2386</cp:revision>
  <cp:lastPrinted>2018-03-21T17:52:57Z</cp:lastPrinted>
  <dcterms:created xsi:type="dcterms:W3CDTF">2018-03-19T01:45:19Z</dcterms:created>
  <dcterms:modified xsi:type="dcterms:W3CDTF">2018-03-26T19:57:15Z</dcterms:modified>
</cp:coreProperties>
</file>